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22455B-5A22-2619-7886-52484FDB8C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CCA6DE-C182-2E61-742D-61DC10F493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6EBEF9-42E0-726B-F6CD-C1408BCEE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1063C-5D9B-9807-D673-13B3928E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5FF8A7-A073-5A09-8CE2-ED3A23B9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288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5610F0-7729-306C-CFE9-A810DF63B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8788EC-DAD5-1020-50F8-1F2B56630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AECBB-F4C8-3EAF-6BA0-9CD39BDD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B4519-1AB6-2A02-461B-3B4BEE5A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49FB2E-425B-07AE-5B13-D0A39310D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33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F8F7F0-7837-3C29-0DB7-78B82682DE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404453-E262-FCB1-9089-2B51D3D8FA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4D6608-EDDB-5DA5-D0D4-D9F3BC13E7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DE02E9-785C-96B2-2B20-728D33E1E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C000A4-B589-928F-B83A-FB725EDF1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267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4E79B-FF4A-F165-2C99-B92080170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C44593-01FB-752D-6FB8-45E61736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1ACF16-A61F-3EF5-E4C1-64C08FED8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94D79B-9349-DFF2-F346-7A97D676A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4A4C7-3914-A638-2F47-F31668EF7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89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6237D-6A4A-117A-D223-CAEBE338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FEDFD5-AE0E-B0BD-FBE8-2EF777019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C05EC-FCFA-7069-2BD6-B49F52114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D4D71-D721-58BB-4485-2DABBC09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A280A-A943-2819-614C-01399C0F1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1052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0F3EC-2863-2EF9-07DD-966BE1492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9EE8D2-123F-16B5-657E-9409968A74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CCE91-8BDC-2C33-B84B-61A4928A71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BBA0FA-B24D-1858-5114-B53BC3082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00C402-A776-B985-6A92-676A37397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E72956-F8CA-0A42-BDB7-2FA294CA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5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E214-4506-3074-D0F7-906C5329E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E863A5-F767-2C46-FF5A-3B9D36A01F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F2CAF0-7B19-49F5-73F4-3C0A4A1C04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BF8A4E-CB33-99B0-7341-FB6CD524FA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6DF0DB-68C9-1E10-386E-F5B6D0BB2A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76E557-7738-3D8F-644F-3D48D71AB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E43FBF-4813-B778-6DE1-9BF88DE74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37F28-B06D-0B4D-4027-D66C4EC11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147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21248-AD56-3E3E-4E57-F1F6F1241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290E6D-C72F-0C5D-9A3F-89E8A0EAA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C959BC-464F-896E-C10B-4B97A1E45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328AF0-2F0E-06E5-9CA5-29318BF14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155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A9E7AA-58D8-F5A8-CBE6-57BF4C076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E804B9-5E06-34D4-4DE2-28F7790F67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2908A-C601-885A-9C39-790C507D3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14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357E-E995-7BCE-DEA0-CD9545048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057790-9D56-4299-B290-CB75F1B64B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63E40-11DC-8395-4EF7-170DF9CA84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9B2D34-68BB-965B-5C82-DD31779E9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7A5D57-1BF9-3C01-305A-9F0BA2E67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C69D5-AD56-CBB8-6576-4488649DE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029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74CA8-D2E0-EBE0-2769-C060E33D2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148AE1-C2F6-DE67-8953-1F2D61ABF9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02563-510D-B163-0767-154EBA8876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6812C-63AA-B507-4DB9-D93F1A2F9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699AD0-055D-CC72-9C03-A21DDC46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7380F-FDB4-9F8E-5837-83BDA3FD6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3767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9BB288-9FEF-D493-A772-8973A91BB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BFADA8-B070-D89E-5BB4-CCD0BB4DE0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4D91C-705A-FF27-4BD9-99BAF835C0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0333E-068D-4E3F-8698-1A5FA67CF8A6}" type="datetimeFigureOut">
              <a:rPr lang="en-GB" smtClean="0"/>
              <a:t>09/12/2024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EEC3B-EEC6-16DA-FC69-25BC0EC10E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559E40-85AE-56BC-F99E-48EA76118A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AEB1A-1CA0-49BB-BBF8-B71F8AADC5E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307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8161BD-89D0-B84D-3829-06D13A7219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050" r="1" b="5088"/>
          <a:stretch/>
        </p:blipFill>
        <p:spPr>
          <a:xfrm>
            <a:off x="-158393" y="21734"/>
            <a:ext cx="12195447" cy="6879745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4D60F200-5EB0-B223-2439-C96C67F0FE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589414" y="-733991"/>
            <a:ext cx="3020876" cy="12206596"/>
          </a:xfrm>
          <a:prstGeom prst="rect">
            <a:avLst/>
          </a:prstGeom>
          <a:gradFill flip="none" rotWithShape="1">
            <a:gsLst>
              <a:gs pos="21000">
                <a:srgbClr val="000000">
                  <a:alpha val="62000"/>
                </a:srgbClr>
              </a:gs>
              <a:gs pos="100000">
                <a:srgbClr val="000000">
                  <a:alpha val="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567EA8-C72D-4B9B-D23F-6B2E9F9C9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6" y="0"/>
            <a:ext cx="2843402" cy="6879745"/>
          </a:xfrm>
          <a:prstGeom prst="rect">
            <a:avLst/>
          </a:prstGeom>
          <a:gradFill flip="none" rotWithShape="1">
            <a:gsLst>
              <a:gs pos="5000">
                <a:schemeClr val="accent2"/>
              </a:gs>
              <a:gs pos="49000">
                <a:schemeClr val="accent5">
                  <a:lumMod val="60000"/>
                  <a:lumOff val="40000"/>
                  <a:alpha val="0"/>
                </a:schemeClr>
              </a:gs>
            </a:gsLst>
            <a:lin ang="9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EFBFA78-9360-1E01-5448-6D5AE0A32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9038704" y="21736"/>
            <a:ext cx="3152862" cy="6858008"/>
          </a:xfrm>
          <a:prstGeom prst="rect">
            <a:avLst/>
          </a:prstGeom>
          <a:gradFill flip="none" rotWithShape="1">
            <a:gsLst>
              <a:gs pos="5000">
                <a:schemeClr val="accent5">
                  <a:alpha val="48000"/>
                </a:schemeClr>
              </a:gs>
              <a:gs pos="42000">
                <a:schemeClr val="accent5">
                  <a:alpha val="0"/>
                </a:schemeClr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740453C-744F-DB3A-47EC-15EACE1DC1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3447" y="5288433"/>
            <a:ext cx="12199706" cy="1591311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49000">
                <a:schemeClr val="accent2">
                  <a:alpha val="0"/>
                </a:schemeClr>
              </a:gs>
            </a:gsLst>
            <a:lin ang="588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924B03-77BD-EAE3-2854-43363FF8E6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84596" y="2224929"/>
            <a:ext cx="3866773" cy="54428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54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49275-1F5A-D1FF-3E3F-9CE6D68CE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91" y="4441690"/>
            <a:ext cx="7927785" cy="1620665"/>
          </a:xfrm>
        </p:spPr>
        <p:txBody>
          <a:bodyPr>
            <a:normAutofit/>
          </a:bodyPr>
          <a:lstStyle/>
          <a:p>
            <a:pPr algn="l"/>
            <a:r>
              <a:rPr lang="hr-HR" sz="4000" dirty="0">
                <a:solidFill>
                  <a:srgbClr val="FFFFFF"/>
                </a:solidFill>
              </a:rPr>
              <a:t>Ponavljanje</a:t>
            </a:r>
            <a:endParaRPr lang="en-GB" sz="40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5BA1F4-1A43-70FA-ACBB-287356D7E5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591" y="6084089"/>
            <a:ext cx="7942381" cy="618479"/>
          </a:xfrm>
        </p:spPr>
        <p:txBody>
          <a:bodyPr>
            <a:normAutofit/>
          </a:bodyPr>
          <a:lstStyle/>
          <a:p>
            <a:pPr algn="l"/>
            <a:r>
              <a:rPr lang="hr-HR" sz="2000" dirty="0">
                <a:solidFill>
                  <a:srgbClr val="FFFFFF"/>
                </a:solidFill>
              </a:rPr>
              <a:t>Politička slika , demografska i gospodarska obilježja Europe</a:t>
            </a:r>
            <a:endParaRPr lang="en-GB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0809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E9EE74-A672-4629-FC4C-D1BB62FCCA8F}"/>
              </a:ext>
            </a:extLst>
          </p:cNvPr>
          <p:cNvSpPr txBox="1"/>
          <p:nvPr/>
        </p:nvSpPr>
        <p:spPr>
          <a:xfrm>
            <a:off x="707666" y="628153"/>
            <a:ext cx="24004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- globalni gradovi </a:t>
            </a:r>
            <a:endParaRPr lang="en-GB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8AD9B3-4E2F-9775-B256-D213CF6BD1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28" y="139923"/>
            <a:ext cx="8049314" cy="6675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73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18D3E4-C08A-5B9D-3286-3110AAE12FF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07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E1D375-87E5-F003-0DEB-AA3897AF3D43}"/>
              </a:ext>
            </a:extLst>
          </p:cNvPr>
          <p:cNvSpPr txBox="1"/>
          <p:nvPr/>
        </p:nvSpPr>
        <p:spPr>
          <a:xfrm>
            <a:off x="251791" y="413541"/>
            <a:ext cx="11688417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POLITIČKA I UPRAVNA ORGANIZACIJA EUROPSKOG PROSTORA </a:t>
            </a:r>
            <a:endParaRPr lang="hr-HR" sz="2400" b="1" dirty="0"/>
          </a:p>
          <a:p>
            <a:endParaRPr lang="en-GB" sz="2000" b="1" dirty="0"/>
          </a:p>
          <a:p>
            <a:pPr>
              <a:lnSpc>
                <a:spcPct val="150000"/>
              </a:lnSpc>
            </a:pPr>
            <a:r>
              <a:rPr lang="en-GB" dirty="0"/>
              <a:t>-	</a:t>
            </a:r>
            <a:r>
              <a:rPr lang="en-GB" sz="2400" dirty="0"/>
              <a:t>ukupan </a:t>
            </a: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država</a:t>
            </a:r>
            <a:r>
              <a:rPr lang="en-GB" sz="2400" dirty="0"/>
              <a:t> </a:t>
            </a:r>
            <a:r>
              <a:rPr lang="en-GB" sz="2400" dirty="0" err="1"/>
              <a:t>političke</a:t>
            </a:r>
            <a:r>
              <a:rPr lang="en-GB" sz="2400" dirty="0"/>
              <a:t> Europe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eurazijske</a:t>
            </a:r>
            <a:r>
              <a:rPr lang="en-GB" sz="2400" dirty="0"/>
              <a:t> </a:t>
            </a:r>
            <a:r>
              <a:rPr lang="en-GB" sz="2400" dirty="0" err="1"/>
              <a:t>države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površinom</a:t>
            </a:r>
            <a:r>
              <a:rPr lang="en-GB" sz="2400" dirty="0"/>
              <a:t> </a:t>
            </a:r>
            <a:r>
              <a:rPr lang="en-GB" sz="2400" dirty="0" err="1"/>
              <a:t>najveća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male </a:t>
            </a:r>
            <a:r>
              <a:rPr lang="en-GB" sz="2400" dirty="0" err="1"/>
              <a:t>patuljaste</a:t>
            </a:r>
            <a:r>
              <a:rPr lang="en-GB" sz="2400" dirty="0"/>
              <a:t> </a:t>
            </a:r>
            <a:r>
              <a:rPr lang="en-GB" sz="2400" dirty="0" err="1"/>
              <a:t>države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brojem</a:t>
            </a:r>
            <a:r>
              <a:rPr lang="en-GB" sz="2400" dirty="0"/>
              <a:t> </a:t>
            </a:r>
            <a:r>
              <a:rPr lang="en-GB" sz="2400" dirty="0" err="1"/>
              <a:t>stanovnika</a:t>
            </a:r>
            <a:r>
              <a:rPr lang="en-GB" sz="2400" dirty="0"/>
              <a:t> </a:t>
            </a:r>
            <a:r>
              <a:rPr lang="en-GB" sz="2400" dirty="0" err="1"/>
              <a:t>najveća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najgušće</a:t>
            </a:r>
            <a:r>
              <a:rPr lang="en-GB" sz="2400" dirty="0"/>
              <a:t> </a:t>
            </a:r>
            <a:r>
              <a:rPr lang="en-GB" sz="2400" dirty="0" err="1"/>
              <a:t>naseljena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najrjeđe</a:t>
            </a:r>
            <a:r>
              <a:rPr lang="en-GB" sz="2400" dirty="0"/>
              <a:t> </a:t>
            </a:r>
            <a:r>
              <a:rPr lang="en-GB" sz="2400" dirty="0" err="1"/>
              <a:t>naseljena</a:t>
            </a:r>
            <a:r>
              <a:rPr lang="en-GB" sz="2400" dirty="0"/>
              <a:t> </a:t>
            </a:r>
            <a:endParaRPr lang="hr-HR" sz="2400" dirty="0"/>
          </a:p>
          <a:p>
            <a:endParaRPr lang="en-GB" dirty="0"/>
          </a:p>
          <a:p>
            <a:r>
              <a:rPr lang="en-GB" dirty="0"/>
              <a:t>-	</a:t>
            </a:r>
            <a:r>
              <a:rPr lang="en-GB" sz="2400" dirty="0" err="1"/>
              <a:t>izračunaj</a:t>
            </a:r>
            <a:r>
              <a:rPr lang="en-GB" sz="2400" dirty="0"/>
              <a:t> </a:t>
            </a:r>
            <a:r>
              <a:rPr lang="en-GB" sz="2400" dirty="0" err="1"/>
              <a:t>gustoću</a:t>
            </a:r>
            <a:r>
              <a:rPr lang="en-GB" sz="2400" dirty="0"/>
              <a:t> </a:t>
            </a:r>
            <a:r>
              <a:rPr lang="en-GB" sz="2400" dirty="0" err="1"/>
              <a:t>naseljenosti</a:t>
            </a:r>
            <a:r>
              <a:rPr lang="en-GB" sz="2400" dirty="0"/>
              <a:t>:  </a:t>
            </a:r>
            <a:r>
              <a:rPr lang="en-GB" sz="2400" dirty="0" err="1"/>
              <a:t>Poljska</a:t>
            </a:r>
            <a:r>
              <a:rPr lang="en-GB" sz="2400" dirty="0"/>
              <a:t> - P = 312 685 km2  S- 37 952 </a:t>
            </a:r>
            <a:r>
              <a:rPr lang="hr-HR" sz="2400" dirty="0"/>
              <a:t>tisuće</a:t>
            </a:r>
            <a:r>
              <a:rPr lang="en-GB" sz="2400" dirty="0"/>
              <a:t> </a:t>
            </a:r>
            <a:r>
              <a:rPr lang="en-GB" sz="2400" dirty="0" err="1"/>
              <a:t>st</a:t>
            </a:r>
            <a:r>
              <a:rPr lang="hr-HR" sz="2400" dirty="0" err="1"/>
              <a:t>anovnika</a:t>
            </a:r>
            <a:r>
              <a:rPr lang="hr-HR" sz="2400" dirty="0"/>
              <a:t> </a:t>
            </a:r>
            <a:r>
              <a:rPr lang="en-GB" sz="2400" dirty="0"/>
              <a:t>  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24BCF38-280D-6D52-F11A-6C1939242E7E}"/>
              </a:ext>
            </a:extLst>
          </p:cNvPr>
          <p:cNvSpPr/>
          <p:nvPr/>
        </p:nvSpPr>
        <p:spPr>
          <a:xfrm>
            <a:off x="7800230" y="3429000"/>
            <a:ext cx="3753015" cy="100186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2800" dirty="0"/>
              <a:t>121,4 stan./km 2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1836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BC6982-C9E1-1DA3-F7B1-F8278BCD473A}"/>
              </a:ext>
            </a:extLst>
          </p:cNvPr>
          <p:cNvSpPr txBox="1"/>
          <p:nvPr/>
        </p:nvSpPr>
        <p:spPr>
          <a:xfrm>
            <a:off x="813020" y="365834"/>
            <a:ext cx="9722457" cy="50210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/>
              <a:t>-	</a:t>
            </a:r>
            <a:r>
              <a:rPr lang="en-GB" sz="2400"/>
              <a:t>vojvodstvo </a:t>
            </a:r>
          </a:p>
          <a:p>
            <a:pPr>
              <a:lnSpc>
                <a:spcPct val="150000"/>
              </a:lnSpc>
            </a:pPr>
            <a:r>
              <a:rPr lang="en-GB" sz="2400"/>
              <a:t>-	kneževine </a:t>
            </a:r>
          </a:p>
          <a:p>
            <a:pPr>
              <a:lnSpc>
                <a:spcPct val="150000"/>
              </a:lnSpc>
            </a:pPr>
            <a:r>
              <a:rPr lang="en-GB" sz="2400"/>
              <a:t>-	kraljevine </a:t>
            </a:r>
          </a:p>
          <a:p>
            <a:pPr>
              <a:lnSpc>
                <a:spcPct val="150000"/>
              </a:lnSpc>
            </a:pPr>
            <a:r>
              <a:rPr lang="en-GB" sz="2400"/>
              <a:t>-	EFTA- članice </a:t>
            </a:r>
          </a:p>
          <a:p>
            <a:pPr>
              <a:lnSpc>
                <a:spcPct val="150000"/>
              </a:lnSpc>
            </a:pPr>
            <a:r>
              <a:rPr lang="en-GB" sz="2400"/>
              <a:t>-	CEFTA – članice </a:t>
            </a:r>
          </a:p>
          <a:p>
            <a:pPr>
              <a:lnSpc>
                <a:spcPct val="150000"/>
              </a:lnSpc>
            </a:pPr>
            <a:r>
              <a:rPr lang="en-GB" sz="2400"/>
              <a:t>-	NATO </a:t>
            </a:r>
          </a:p>
          <a:p>
            <a:pPr>
              <a:lnSpc>
                <a:spcPct val="150000"/>
              </a:lnSpc>
            </a:pPr>
            <a:r>
              <a:rPr lang="en-GB" sz="2400"/>
              <a:t>-	Vijeće Europe – cilj? Koja europska država nije članica? </a:t>
            </a:r>
          </a:p>
          <a:p>
            <a:pPr>
              <a:lnSpc>
                <a:spcPct val="150000"/>
              </a:lnSpc>
            </a:pPr>
            <a:r>
              <a:rPr lang="en-GB" sz="2400"/>
              <a:t>-	Benelux </a:t>
            </a:r>
          </a:p>
          <a:p>
            <a:pPr>
              <a:lnSpc>
                <a:spcPct val="150000"/>
              </a:lnSpc>
            </a:pPr>
            <a:r>
              <a:rPr lang="en-GB" sz="2400"/>
              <a:t>-	Zajednica za ugljen i čelik- članice </a:t>
            </a:r>
            <a:endParaRPr lang="en-GB" sz="2400" dirty="0"/>
          </a:p>
        </p:txBody>
      </p:sp>
      <p:pic>
        <p:nvPicPr>
          <p:cNvPr id="1026" name="Picture 2" descr="VODIČ ZA UČENJE: 4 načina za zanimljivije i efikasnije ponavljanje -  Different">
            <a:extLst>
              <a:ext uri="{FF2B5EF4-FFF2-40B4-BE49-F238E27FC236}">
                <a16:creationId xmlns:a16="http://schemas.microsoft.com/office/drawing/2014/main" id="{DCF010CB-DA74-7188-45AC-3CCB7C0959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0455" y="365834"/>
            <a:ext cx="3901366" cy="39013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90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1AD01-288C-8135-0577-B6DB571B7017}"/>
              </a:ext>
            </a:extLst>
          </p:cNvPr>
          <p:cNvSpPr txBox="1"/>
          <p:nvPr/>
        </p:nvSpPr>
        <p:spPr>
          <a:xfrm>
            <a:off x="757363" y="374347"/>
            <a:ext cx="10748174" cy="6129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-	</a:t>
            </a:r>
            <a:r>
              <a:rPr lang="en-GB" sz="2400" dirty="0"/>
              <a:t>Sjedište EU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Himna</a:t>
            </a:r>
            <a:r>
              <a:rPr lang="en-GB" sz="2400" dirty="0"/>
              <a:t> EU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Slogan EU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Dan Europe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ukupan </a:t>
            </a: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članica</a:t>
            </a:r>
            <a:r>
              <a:rPr lang="en-GB" sz="2400" dirty="0"/>
              <a:t>, Brexit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Institucije</a:t>
            </a:r>
            <a:r>
              <a:rPr lang="en-GB" sz="2400" dirty="0"/>
              <a:t> EU: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Sjedište ESB?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Objasniti „ </a:t>
            </a:r>
            <a:r>
              <a:rPr lang="en-GB" sz="2400" dirty="0" err="1"/>
              <a:t>europski</a:t>
            </a:r>
            <a:r>
              <a:rPr lang="en-GB" sz="2400" dirty="0"/>
              <a:t> </a:t>
            </a:r>
            <a:r>
              <a:rPr lang="en-GB" sz="2400" dirty="0" err="1"/>
              <a:t>građanin</a:t>
            </a:r>
            <a:r>
              <a:rPr lang="en-GB" sz="2400" dirty="0"/>
              <a:t>“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Objasniti </a:t>
            </a:r>
            <a:r>
              <a:rPr lang="en-GB" sz="2400" dirty="0" err="1"/>
              <a:t>europodručje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Objasniti </a:t>
            </a:r>
            <a:r>
              <a:rPr lang="en-GB" sz="2400" dirty="0" err="1"/>
              <a:t>Šengenski</a:t>
            </a:r>
            <a:r>
              <a:rPr lang="en-GB" sz="2400" dirty="0"/>
              <a:t> </a:t>
            </a:r>
            <a:r>
              <a:rPr lang="en-GB" sz="2400" dirty="0" err="1"/>
              <a:t>prostor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</a:p>
        </p:txBody>
      </p:sp>
      <p:pic>
        <p:nvPicPr>
          <p:cNvPr id="2050" name="Picture 2" descr="VODIČ ZA UČENJE: Kako započeti s učenjem za kolegij? - Different">
            <a:extLst>
              <a:ext uri="{FF2B5EF4-FFF2-40B4-BE49-F238E27FC236}">
                <a16:creationId xmlns:a16="http://schemas.microsoft.com/office/drawing/2014/main" id="{E9A960AE-46B3-41F9-756B-E56EF4FBA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206" y="580103"/>
            <a:ext cx="6410479" cy="4298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6546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9248E4-0B2E-CC9C-8D18-4157380F7779}"/>
              </a:ext>
            </a:extLst>
          </p:cNvPr>
          <p:cNvSpPr txBox="1"/>
          <p:nvPr/>
        </p:nvSpPr>
        <p:spPr>
          <a:xfrm>
            <a:off x="515179" y="749528"/>
            <a:ext cx="10923103" cy="33590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-           </a:t>
            </a:r>
            <a:r>
              <a:rPr lang="en-GB" sz="2400" dirty="0"/>
              <a:t>Objasniti </a:t>
            </a:r>
            <a:r>
              <a:rPr lang="en-GB" sz="2400" dirty="0" err="1"/>
              <a:t>pojam</a:t>
            </a:r>
            <a:r>
              <a:rPr lang="en-GB" sz="2400" dirty="0"/>
              <a:t>  </a:t>
            </a:r>
            <a:r>
              <a:rPr lang="en-GB" sz="2400" dirty="0" err="1"/>
              <a:t>strukturni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investicijski</a:t>
            </a:r>
            <a:r>
              <a:rPr lang="en-GB" sz="2400" dirty="0"/>
              <a:t> </a:t>
            </a:r>
            <a:r>
              <a:rPr lang="en-GB" sz="2400" dirty="0" err="1"/>
              <a:t>fondovi</a:t>
            </a:r>
            <a:r>
              <a:rPr lang="en-GB" sz="2400" dirty="0"/>
              <a:t> – </a:t>
            </a:r>
            <a:r>
              <a:rPr lang="en-GB" sz="2400" dirty="0" err="1"/>
              <a:t>područja</a:t>
            </a:r>
            <a:r>
              <a:rPr lang="en-GB" sz="2400" dirty="0"/>
              <a:t> </a:t>
            </a:r>
            <a:r>
              <a:rPr lang="en-GB" sz="2400" dirty="0" err="1"/>
              <a:t>ulaganja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Navesti</a:t>
            </a:r>
            <a:r>
              <a:rPr lang="en-GB" sz="2400" dirty="0"/>
              <a:t> </a:t>
            </a:r>
            <a:r>
              <a:rPr lang="en-GB" sz="2400" dirty="0" err="1"/>
              <a:t>značenje</a:t>
            </a:r>
            <a:r>
              <a:rPr lang="en-GB" sz="2400" dirty="0"/>
              <a:t> EU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ESA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Dvije</a:t>
            </a:r>
            <a:r>
              <a:rPr lang="en-GB" sz="2400" dirty="0"/>
              <a:t> </a:t>
            </a:r>
            <a:r>
              <a:rPr lang="en-GB" sz="2400" dirty="0" err="1"/>
              <a:t>najveće</a:t>
            </a:r>
            <a:r>
              <a:rPr lang="en-GB" sz="2400" dirty="0"/>
              <a:t> </a:t>
            </a:r>
            <a:r>
              <a:rPr lang="en-GB" sz="2400" dirty="0" err="1"/>
              <a:t>burze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Primjer</a:t>
            </a:r>
            <a:r>
              <a:rPr lang="en-GB" sz="2400" dirty="0"/>
              <a:t> </a:t>
            </a:r>
            <a:r>
              <a:rPr lang="en-GB" sz="2400" dirty="0" err="1"/>
              <a:t>multinacionalne</a:t>
            </a:r>
            <a:r>
              <a:rPr lang="en-GB" sz="2400" dirty="0"/>
              <a:t> </a:t>
            </a:r>
            <a:r>
              <a:rPr lang="en-GB" sz="2400" dirty="0" err="1"/>
              <a:t>kompanije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G- 7 / G-20/ </a:t>
            </a:r>
          </a:p>
        </p:txBody>
      </p:sp>
    </p:spTree>
    <p:extLst>
      <p:ext uri="{BB962C8B-B14F-4D97-AF65-F5344CB8AC3E}">
        <p14:creationId xmlns:p14="http://schemas.microsoft.com/office/powerpoint/2010/main" val="40175249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D5111F1-9A6E-F778-0C3E-7200F18AD23D}"/>
              </a:ext>
            </a:extLst>
          </p:cNvPr>
          <p:cNvSpPr txBox="1"/>
          <p:nvPr/>
        </p:nvSpPr>
        <p:spPr>
          <a:xfrm>
            <a:off x="518822" y="493055"/>
            <a:ext cx="11169595" cy="45593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/>
              <a:t>DEMOGARFSKE I GOSPODARSKE POSEBNOSTI EUROPE </a:t>
            </a:r>
            <a:endParaRPr lang="hr-HR" sz="2400" b="1" dirty="0"/>
          </a:p>
          <a:p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-	</a:t>
            </a:r>
            <a:r>
              <a:rPr lang="en-GB" sz="2400" dirty="0"/>
              <a:t>demogeografija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regije</a:t>
            </a:r>
            <a:r>
              <a:rPr lang="en-GB" sz="2400" dirty="0"/>
              <a:t> Europe s </a:t>
            </a:r>
            <a:r>
              <a:rPr lang="en-GB" sz="2400" dirty="0" err="1"/>
              <a:t>tragovima</a:t>
            </a:r>
            <a:r>
              <a:rPr lang="en-GB" sz="2400" dirty="0"/>
              <a:t> </a:t>
            </a:r>
            <a:r>
              <a:rPr lang="en-GB" sz="2400" dirty="0" err="1"/>
              <a:t>prapovijesne</a:t>
            </a:r>
            <a:r>
              <a:rPr lang="en-GB" sz="2400" dirty="0"/>
              <a:t> </a:t>
            </a:r>
            <a:r>
              <a:rPr lang="en-GB" sz="2400" dirty="0" err="1"/>
              <a:t>naseljenosti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značenje</a:t>
            </a:r>
            <a:r>
              <a:rPr lang="en-GB" sz="2400" dirty="0"/>
              <a:t> </a:t>
            </a:r>
            <a:r>
              <a:rPr lang="en-GB" sz="2400" dirty="0" err="1"/>
              <a:t>Krete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ukupan</a:t>
            </a:r>
            <a:r>
              <a:rPr lang="en-GB" sz="2400" dirty="0"/>
              <a:t> </a:t>
            </a:r>
            <a:r>
              <a:rPr lang="en-GB" sz="2400" dirty="0" err="1"/>
              <a:t>broja</a:t>
            </a:r>
            <a:r>
              <a:rPr lang="en-GB" sz="2400" dirty="0"/>
              <a:t> </a:t>
            </a:r>
            <a:r>
              <a:rPr lang="en-GB" sz="2400" dirty="0" err="1"/>
              <a:t>stanovnika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usporedba</a:t>
            </a:r>
            <a:r>
              <a:rPr lang="en-GB" sz="2400" dirty="0"/>
              <a:t> s </a:t>
            </a:r>
            <a:r>
              <a:rPr lang="en-GB" sz="2400" dirty="0" err="1"/>
              <a:t>kontinentima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kada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zašto</a:t>
            </a:r>
            <a:r>
              <a:rPr lang="en-GB" sz="2400" dirty="0"/>
              <a:t> </a:t>
            </a:r>
            <a:r>
              <a:rPr lang="en-GB" sz="2400" dirty="0" err="1"/>
              <a:t>dolazi</a:t>
            </a:r>
            <a:r>
              <a:rPr lang="en-GB" sz="2400" dirty="0"/>
              <a:t> do </a:t>
            </a:r>
            <a:r>
              <a:rPr lang="en-GB" sz="2400" dirty="0" err="1"/>
              <a:t>naglog</a:t>
            </a:r>
            <a:r>
              <a:rPr lang="en-GB" sz="2400" dirty="0"/>
              <a:t> </a:t>
            </a:r>
            <a:r>
              <a:rPr lang="en-GB" sz="2400" dirty="0" err="1"/>
              <a:t>porasta</a:t>
            </a:r>
            <a:r>
              <a:rPr lang="en-GB" sz="2400" dirty="0"/>
              <a:t> </a:t>
            </a:r>
            <a:r>
              <a:rPr lang="en-GB" sz="2400" dirty="0" err="1"/>
              <a:t>broja</a:t>
            </a:r>
            <a:r>
              <a:rPr lang="en-GB" sz="2400" dirty="0"/>
              <a:t> </a:t>
            </a:r>
            <a:r>
              <a:rPr lang="en-GB" sz="2400" dirty="0" err="1"/>
              <a:t>stanovnika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usporedba</a:t>
            </a:r>
            <a:r>
              <a:rPr lang="en-GB" sz="2400" dirty="0"/>
              <a:t> </a:t>
            </a:r>
            <a:r>
              <a:rPr lang="en-GB" sz="2400" dirty="0" err="1"/>
              <a:t>gustoće</a:t>
            </a:r>
            <a:r>
              <a:rPr lang="en-GB" sz="2400" dirty="0"/>
              <a:t> </a:t>
            </a:r>
            <a:r>
              <a:rPr lang="en-GB" sz="2400" dirty="0" err="1"/>
              <a:t>naseljenosti</a:t>
            </a:r>
            <a:r>
              <a:rPr lang="en-GB" sz="2400" dirty="0"/>
              <a:t> s </a:t>
            </a:r>
            <a:r>
              <a:rPr lang="en-GB" sz="2400" dirty="0" err="1"/>
              <a:t>ostalim</a:t>
            </a:r>
            <a:r>
              <a:rPr lang="en-GB" sz="2400" dirty="0"/>
              <a:t> </a:t>
            </a:r>
            <a:r>
              <a:rPr lang="en-GB" sz="2400" dirty="0" err="1"/>
              <a:t>kontinentima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izdvoji</a:t>
            </a:r>
            <a:r>
              <a:rPr lang="en-GB" sz="2400" dirty="0"/>
              <a:t> gusto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rijetko</a:t>
            </a:r>
            <a:r>
              <a:rPr lang="en-GB" sz="2400" dirty="0"/>
              <a:t> </a:t>
            </a:r>
            <a:r>
              <a:rPr lang="en-GB" sz="2400" dirty="0" err="1"/>
              <a:t>naseljene</a:t>
            </a:r>
            <a:r>
              <a:rPr lang="en-GB" sz="2400" dirty="0"/>
              <a:t> </a:t>
            </a:r>
            <a:r>
              <a:rPr lang="en-GB" sz="2400" dirty="0" err="1"/>
              <a:t>zemlje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navesti</a:t>
            </a:r>
            <a:r>
              <a:rPr lang="en-GB" sz="2400" dirty="0"/>
              <a:t> </a:t>
            </a:r>
            <a:r>
              <a:rPr lang="en-GB" sz="2400" dirty="0" err="1"/>
              <a:t>razloge</a:t>
            </a:r>
            <a:r>
              <a:rPr lang="en-GB" sz="2400" dirty="0"/>
              <a:t> </a:t>
            </a:r>
            <a:r>
              <a:rPr lang="en-GB" sz="2400" dirty="0" err="1"/>
              <a:t>guste</a:t>
            </a:r>
            <a:r>
              <a:rPr lang="en-GB" sz="2400" dirty="0"/>
              <a:t>/</a:t>
            </a:r>
            <a:r>
              <a:rPr lang="en-GB" sz="2400" dirty="0" err="1"/>
              <a:t>rijetke</a:t>
            </a:r>
            <a:r>
              <a:rPr lang="en-GB" sz="2400" dirty="0"/>
              <a:t> </a:t>
            </a:r>
            <a:r>
              <a:rPr lang="en-GB" sz="2400" dirty="0" err="1"/>
              <a:t>naseljenosti</a:t>
            </a:r>
            <a:r>
              <a:rPr lang="en-GB" sz="24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004BE9-C594-35A2-5D41-FC27E1C76ACF}"/>
              </a:ext>
            </a:extLst>
          </p:cNvPr>
          <p:cNvSpPr txBox="1"/>
          <p:nvPr/>
        </p:nvSpPr>
        <p:spPr>
          <a:xfrm>
            <a:off x="518822" y="5139381"/>
            <a:ext cx="10461929" cy="11430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-	</a:t>
            </a:r>
            <a:r>
              <a:rPr lang="en-GB" sz="2400" dirty="0"/>
              <a:t>odrednice </a:t>
            </a:r>
            <a:r>
              <a:rPr lang="en-GB" sz="2400" dirty="0" err="1"/>
              <a:t>ukupne</a:t>
            </a:r>
            <a:r>
              <a:rPr lang="en-GB" sz="2400" dirty="0"/>
              <a:t> </a:t>
            </a:r>
            <a:r>
              <a:rPr lang="en-GB" sz="2400" dirty="0" err="1"/>
              <a:t>promjene</a:t>
            </a:r>
            <a:r>
              <a:rPr lang="en-GB" sz="2400" dirty="0"/>
              <a:t> </a:t>
            </a:r>
            <a:r>
              <a:rPr lang="en-GB" sz="2400" dirty="0" err="1"/>
              <a:t>broja</a:t>
            </a:r>
            <a:r>
              <a:rPr lang="en-GB" sz="2400" dirty="0"/>
              <a:t> </a:t>
            </a:r>
            <a:r>
              <a:rPr lang="en-GB" sz="2400" dirty="0" err="1"/>
              <a:t>stanovnika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prirodno</a:t>
            </a:r>
            <a:r>
              <a:rPr lang="en-GB" sz="2400" dirty="0"/>
              <a:t> </a:t>
            </a:r>
            <a:r>
              <a:rPr lang="en-GB" sz="2400" dirty="0" err="1"/>
              <a:t>kretanje</a:t>
            </a:r>
            <a:r>
              <a:rPr lang="en-GB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6080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5F879AC3-D4CE-493C-ADC7-06205677F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538955-0117-EEEB-D3E7-1D5E8D7D49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79" y="597071"/>
            <a:ext cx="7513936" cy="53459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0A6C1A7-6E99-8007-26DF-FC997E6155D4}"/>
              </a:ext>
            </a:extLst>
          </p:cNvPr>
          <p:cNvSpPr/>
          <p:nvPr/>
        </p:nvSpPr>
        <p:spPr>
          <a:xfrm>
            <a:off x="6011376" y="1704735"/>
            <a:ext cx="1242284" cy="35396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rodnost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778C40-6B50-3CC1-8ECA-F0A22F57226C}"/>
              </a:ext>
            </a:extLst>
          </p:cNvPr>
          <p:cNvSpPr/>
          <p:nvPr/>
        </p:nvSpPr>
        <p:spPr>
          <a:xfrm>
            <a:off x="6011376" y="2105340"/>
            <a:ext cx="1242284" cy="353961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smrtnost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73BC0EF-070D-14EE-B265-C12A725A341D}"/>
              </a:ext>
            </a:extLst>
          </p:cNvPr>
          <p:cNvSpPr txBox="1"/>
          <p:nvPr/>
        </p:nvSpPr>
        <p:spPr>
          <a:xfrm>
            <a:off x="1876507" y="5820895"/>
            <a:ext cx="48306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Što označava plava,  a što crvena linija? </a:t>
            </a:r>
          </a:p>
          <a:p>
            <a:endParaRPr lang="hr-HR" dirty="0"/>
          </a:p>
          <a:p>
            <a:r>
              <a:rPr lang="hr-HR" dirty="0"/>
              <a:t>U kojem razdoblju je prirodna promjena najviša?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31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882F9C9-2097-54C5-DC0D-9A588496D19B}"/>
              </a:ext>
            </a:extLst>
          </p:cNvPr>
          <p:cNvSpPr txBox="1"/>
          <p:nvPr/>
        </p:nvSpPr>
        <p:spPr>
          <a:xfrm>
            <a:off x="582433" y="436832"/>
            <a:ext cx="9809921" cy="1697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-	</a:t>
            </a:r>
            <a:r>
              <a:rPr lang="en-GB" sz="2400" dirty="0"/>
              <a:t>uzroci </a:t>
            </a:r>
            <a:r>
              <a:rPr lang="en-GB" sz="2400" dirty="0" err="1"/>
              <a:t>demografske</a:t>
            </a:r>
            <a:r>
              <a:rPr lang="en-GB" sz="2400" dirty="0"/>
              <a:t> </a:t>
            </a:r>
            <a:r>
              <a:rPr lang="en-GB" sz="2400" dirty="0" err="1"/>
              <a:t>starosti</a:t>
            </a:r>
            <a:r>
              <a:rPr lang="en-GB" sz="2400" dirty="0"/>
              <a:t> </a:t>
            </a:r>
            <a:r>
              <a:rPr lang="en-GB" sz="2400" dirty="0" err="1"/>
              <a:t>europskog</a:t>
            </a:r>
            <a:r>
              <a:rPr lang="en-GB" sz="2400" dirty="0"/>
              <a:t> </a:t>
            </a:r>
            <a:r>
              <a:rPr lang="en-GB" sz="2400" dirty="0" err="1"/>
              <a:t>stanovništva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prostorno</a:t>
            </a:r>
            <a:r>
              <a:rPr lang="en-GB" sz="2400" dirty="0"/>
              <a:t> </a:t>
            </a:r>
            <a:r>
              <a:rPr lang="en-GB" sz="2400" dirty="0" err="1"/>
              <a:t>kretanje</a:t>
            </a:r>
            <a:r>
              <a:rPr lang="en-GB" sz="2400" dirty="0"/>
              <a:t>- </a:t>
            </a:r>
            <a:r>
              <a:rPr lang="en-GB" sz="2400" dirty="0" err="1"/>
              <a:t>usporedba</a:t>
            </a:r>
            <a:r>
              <a:rPr lang="en-GB" sz="2400" dirty="0"/>
              <a:t> </a:t>
            </a:r>
            <a:r>
              <a:rPr lang="en-GB" sz="2400" dirty="0" err="1"/>
              <a:t>prošlosti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danas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-	</a:t>
            </a:r>
            <a:r>
              <a:rPr lang="en-GB" sz="2400" dirty="0" err="1"/>
              <a:t>primjeri</a:t>
            </a:r>
            <a:r>
              <a:rPr lang="en-GB" sz="2400" dirty="0"/>
              <a:t> </a:t>
            </a:r>
            <a:r>
              <a:rPr lang="en-GB" sz="2400" dirty="0" err="1"/>
              <a:t>useljeničkih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iseljeničkih</a:t>
            </a:r>
            <a:r>
              <a:rPr lang="en-GB" sz="2400" dirty="0"/>
              <a:t> </a:t>
            </a:r>
            <a:r>
              <a:rPr lang="en-GB" sz="2400" dirty="0" err="1"/>
              <a:t>zemalja</a:t>
            </a:r>
            <a:r>
              <a:rPr lang="en-GB" sz="2400" dirty="0"/>
              <a:t> u </a:t>
            </a:r>
            <a:r>
              <a:rPr lang="en-GB" sz="2400" dirty="0" err="1"/>
              <a:t>Europi</a:t>
            </a:r>
            <a:r>
              <a:rPr lang="en-GB" sz="2400" dirty="0"/>
              <a:t> 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7B313AC-AA10-E1AF-13AE-3388DBE2A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365686"/>
              </p:ext>
            </p:extLst>
          </p:nvPr>
        </p:nvGraphicFramePr>
        <p:xfrm>
          <a:off x="1184744" y="2464904"/>
          <a:ext cx="8881607" cy="1180959"/>
        </p:xfrm>
        <a:graphic>
          <a:graphicData uri="http://schemas.openxmlformats.org/drawingml/2006/table">
            <a:tbl>
              <a:tblPr firstRow="1" firstCol="1" bandRow="1"/>
              <a:tblGrid>
                <a:gridCol w="1061598">
                  <a:extLst>
                    <a:ext uri="{9D8B030D-6E8A-4147-A177-3AD203B41FA5}">
                      <a16:colId xmlns:a16="http://schemas.microsoft.com/office/drawing/2014/main" val="3508110175"/>
                    </a:ext>
                  </a:extLst>
                </a:gridCol>
                <a:gridCol w="887004">
                  <a:extLst>
                    <a:ext uri="{9D8B030D-6E8A-4147-A177-3AD203B41FA5}">
                      <a16:colId xmlns:a16="http://schemas.microsoft.com/office/drawing/2014/main" val="4076104155"/>
                    </a:ext>
                  </a:extLst>
                </a:gridCol>
                <a:gridCol w="979090">
                  <a:extLst>
                    <a:ext uri="{9D8B030D-6E8A-4147-A177-3AD203B41FA5}">
                      <a16:colId xmlns:a16="http://schemas.microsoft.com/office/drawing/2014/main" val="1838510250"/>
                    </a:ext>
                  </a:extLst>
                </a:gridCol>
                <a:gridCol w="957919">
                  <a:extLst>
                    <a:ext uri="{9D8B030D-6E8A-4147-A177-3AD203B41FA5}">
                      <a16:colId xmlns:a16="http://schemas.microsoft.com/office/drawing/2014/main" val="3001129339"/>
                    </a:ext>
                  </a:extLst>
                </a:gridCol>
                <a:gridCol w="1195016">
                  <a:extLst>
                    <a:ext uri="{9D8B030D-6E8A-4147-A177-3AD203B41FA5}">
                      <a16:colId xmlns:a16="http://schemas.microsoft.com/office/drawing/2014/main" val="3699117334"/>
                    </a:ext>
                  </a:extLst>
                </a:gridCol>
                <a:gridCol w="1195016">
                  <a:extLst>
                    <a:ext uri="{9D8B030D-6E8A-4147-A177-3AD203B41FA5}">
                      <a16:colId xmlns:a16="http://schemas.microsoft.com/office/drawing/2014/main" val="3228537679"/>
                    </a:ext>
                  </a:extLst>
                </a:gridCol>
                <a:gridCol w="614973">
                  <a:extLst>
                    <a:ext uri="{9D8B030D-6E8A-4147-A177-3AD203B41FA5}">
                      <a16:colId xmlns:a16="http://schemas.microsoft.com/office/drawing/2014/main" val="2654669225"/>
                    </a:ext>
                  </a:extLst>
                </a:gridCol>
                <a:gridCol w="733522">
                  <a:extLst>
                    <a:ext uri="{9D8B030D-6E8A-4147-A177-3AD203B41FA5}">
                      <a16:colId xmlns:a16="http://schemas.microsoft.com/office/drawing/2014/main" val="3765583326"/>
                    </a:ext>
                  </a:extLst>
                </a:gridCol>
                <a:gridCol w="1257469">
                  <a:extLst>
                    <a:ext uri="{9D8B030D-6E8A-4147-A177-3AD203B41FA5}">
                      <a16:colId xmlns:a16="http://schemas.microsoft.com/office/drawing/2014/main" val="1043910067"/>
                    </a:ext>
                  </a:extLst>
                </a:gridCol>
              </a:tblGrid>
              <a:tr h="4214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Država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Rodnost (promili)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Smrtnost (promili)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Prirodna promjena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Migracije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(promili)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Stupanj % urbanizacije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Gospodarska .struktura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8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                        II                    III.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9387089"/>
                  </a:ext>
                </a:extLst>
              </a:tr>
              <a:tr h="379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8.02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0.62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548290"/>
                  </a:ext>
                </a:extLst>
              </a:tr>
              <a:tr h="3797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11.8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81.2 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BA" sz="900" dirty="0"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78,6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941611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A43DD892-B2B2-7C68-252E-29794B5251DC}"/>
              </a:ext>
            </a:extLst>
          </p:cNvPr>
          <p:cNvSpPr txBox="1"/>
          <p:nvPr/>
        </p:nvSpPr>
        <p:spPr>
          <a:xfrm>
            <a:off x="1067464" y="4114990"/>
            <a:ext cx="7193942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hr-HR" sz="2400" dirty="0"/>
              <a:t>Izračunaj  i upiši podatke koji nedostaju!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U </a:t>
            </a:r>
            <a:r>
              <a:rPr lang="en-GB" sz="2400" dirty="0" err="1"/>
              <a:t>kojoj</a:t>
            </a:r>
            <a:r>
              <a:rPr lang="en-GB" sz="2400" dirty="0"/>
              <a:t> </a:t>
            </a:r>
            <a:r>
              <a:rPr lang="en-GB" sz="2400" dirty="0" err="1"/>
              <a:t>državi</a:t>
            </a:r>
            <a:r>
              <a:rPr lang="en-GB" sz="2400" dirty="0"/>
              <a:t> </a:t>
            </a:r>
            <a:r>
              <a:rPr lang="en-GB" sz="2400" dirty="0" err="1"/>
              <a:t>broj</a:t>
            </a:r>
            <a:r>
              <a:rPr lang="en-GB" sz="2400" dirty="0"/>
              <a:t> </a:t>
            </a:r>
            <a:r>
              <a:rPr lang="en-GB" sz="2400" dirty="0" err="1"/>
              <a:t>stanovnika</a:t>
            </a:r>
            <a:r>
              <a:rPr lang="en-GB" sz="2400" dirty="0"/>
              <a:t> </a:t>
            </a:r>
            <a:r>
              <a:rPr lang="en-GB" sz="2400" dirty="0" err="1"/>
              <a:t>raste</a:t>
            </a:r>
            <a:r>
              <a:rPr lang="en-GB" sz="2400" dirty="0"/>
              <a:t>/ </a:t>
            </a:r>
            <a:r>
              <a:rPr lang="en-GB" sz="2400" dirty="0" err="1"/>
              <a:t>brže</a:t>
            </a:r>
            <a:r>
              <a:rPr lang="en-GB" sz="2400" dirty="0"/>
              <a:t> </a:t>
            </a:r>
            <a:r>
              <a:rPr lang="en-GB" sz="2400" dirty="0" err="1"/>
              <a:t>raste</a:t>
            </a:r>
            <a:r>
              <a:rPr lang="en-GB" sz="2400" dirty="0"/>
              <a:t>? 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Koja </a:t>
            </a:r>
            <a:r>
              <a:rPr lang="en-GB" sz="2400" dirty="0" err="1"/>
              <a:t>država</a:t>
            </a:r>
            <a:r>
              <a:rPr lang="en-GB" sz="2400" dirty="0"/>
              <a:t> je </a:t>
            </a:r>
            <a:r>
              <a:rPr lang="en-GB" sz="2400" dirty="0" err="1"/>
              <a:t>gospodarski</a:t>
            </a:r>
            <a:r>
              <a:rPr lang="en-GB" sz="2400" dirty="0"/>
              <a:t> </a:t>
            </a:r>
            <a:r>
              <a:rPr lang="en-GB" sz="2400" dirty="0" err="1"/>
              <a:t>razvijenija</a:t>
            </a:r>
            <a:r>
              <a:rPr lang="en-GB" sz="2400" dirty="0"/>
              <a:t>? </a:t>
            </a:r>
          </a:p>
          <a:p>
            <a:pPr>
              <a:lnSpc>
                <a:spcPct val="150000"/>
              </a:lnSpc>
            </a:pPr>
            <a:r>
              <a:rPr lang="en-GB" sz="2400" dirty="0"/>
              <a:t>Koja </a:t>
            </a:r>
            <a:r>
              <a:rPr lang="en-GB" sz="2400" dirty="0" err="1"/>
              <a:t>država</a:t>
            </a:r>
            <a:r>
              <a:rPr lang="en-GB" sz="2400" dirty="0"/>
              <a:t> </a:t>
            </a:r>
            <a:r>
              <a:rPr lang="en-GB" sz="2400" dirty="0" err="1"/>
              <a:t>ima</a:t>
            </a:r>
            <a:r>
              <a:rPr lang="en-GB" sz="2400" dirty="0"/>
              <a:t> </a:t>
            </a:r>
            <a:r>
              <a:rPr lang="en-GB" sz="2400" dirty="0" err="1"/>
              <a:t>više</a:t>
            </a:r>
            <a:r>
              <a:rPr lang="en-GB" sz="2400" dirty="0"/>
              <a:t> </a:t>
            </a:r>
            <a:r>
              <a:rPr lang="en-GB" sz="2400" dirty="0" err="1"/>
              <a:t>ruralnog</a:t>
            </a:r>
            <a:r>
              <a:rPr lang="en-GB" sz="2400" dirty="0"/>
              <a:t> </a:t>
            </a:r>
            <a:r>
              <a:rPr lang="en-GB" sz="2400" dirty="0" err="1"/>
              <a:t>stanovništva</a:t>
            </a:r>
            <a:r>
              <a:rPr lang="en-GB" sz="2400" dirty="0"/>
              <a:t>? 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08CDD3E-A001-5CD1-2F16-5F3EC5C779B9}"/>
              </a:ext>
            </a:extLst>
          </p:cNvPr>
          <p:cNvSpPr/>
          <p:nvPr/>
        </p:nvSpPr>
        <p:spPr>
          <a:xfrm>
            <a:off x="4158532" y="2934031"/>
            <a:ext cx="747423" cy="3101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-1.98</a:t>
            </a:r>
            <a:endParaRPr lang="en-GB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30A866A-290F-7CCC-ED94-1CCAC13A4B4E}"/>
              </a:ext>
            </a:extLst>
          </p:cNvPr>
          <p:cNvSpPr/>
          <p:nvPr/>
        </p:nvSpPr>
        <p:spPr>
          <a:xfrm>
            <a:off x="4158532" y="3308765"/>
            <a:ext cx="747423" cy="3370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2,2</a:t>
            </a:r>
            <a:endParaRPr lang="en-GB" dirty="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2889C06-4F4F-DEA3-A99A-6F9AA4547E33}"/>
              </a:ext>
            </a:extLst>
          </p:cNvPr>
          <p:cNvSpPr/>
          <p:nvPr/>
        </p:nvSpPr>
        <p:spPr>
          <a:xfrm>
            <a:off x="8969071" y="2934031"/>
            <a:ext cx="826936" cy="310101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64,8</a:t>
            </a:r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D43C3CA4-3052-D878-760C-BB70FBC83AB2}"/>
              </a:ext>
            </a:extLst>
          </p:cNvPr>
          <p:cNvSpPr/>
          <p:nvPr/>
        </p:nvSpPr>
        <p:spPr>
          <a:xfrm>
            <a:off x="8150087" y="3261056"/>
            <a:ext cx="667909" cy="337097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18,7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134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8507A43-9702-A5ED-7F01-ABB12C22FE15}"/>
              </a:ext>
            </a:extLst>
          </p:cNvPr>
          <p:cNvSpPr txBox="1"/>
          <p:nvPr/>
        </p:nvSpPr>
        <p:spPr>
          <a:xfrm>
            <a:off x="622520" y="78853"/>
            <a:ext cx="11368047" cy="66830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400" dirty="0"/>
              <a:t> </a:t>
            </a:r>
            <a:r>
              <a:rPr lang="hr-HR" sz="2400" dirty="0"/>
              <a:t>- </a:t>
            </a:r>
            <a:r>
              <a:rPr lang="en-GB" sz="2400" dirty="0"/>
              <a:t>2</a:t>
            </a:r>
            <a:r>
              <a:rPr lang="hr-HR" sz="2400" dirty="0"/>
              <a:t> </a:t>
            </a:r>
            <a:r>
              <a:rPr lang="en-GB" sz="2400" dirty="0"/>
              <a:t> </a:t>
            </a:r>
            <a:r>
              <a:rPr lang="en-GB" sz="2400" dirty="0" err="1"/>
              <a:t>porodice</a:t>
            </a:r>
            <a:r>
              <a:rPr lang="en-GB" sz="2400" dirty="0"/>
              <a:t> </a:t>
            </a:r>
            <a:r>
              <a:rPr lang="en-GB" sz="2400" dirty="0" err="1"/>
              <a:t>jezika</a:t>
            </a:r>
            <a:r>
              <a:rPr lang="en-GB" sz="2400" dirty="0"/>
              <a:t> </a:t>
            </a:r>
            <a:r>
              <a:rPr lang="hr-HR" sz="2400" dirty="0"/>
              <a:t>+ ostali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- s</a:t>
            </a:r>
            <a:r>
              <a:rPr lang="en-GB" sz="2400" dirty="0" err="1"/>
              <a:t>kupine</a:t>
            </a:r>
            <a:r>
              <a:rPr lang="en-GB" sz="2400" dirty="0"/>
              <a:t> </a:t>
            </a:r>
            <a:r>
              <a:rPr lang="en-GB" sz="2400" dirty="0" err="1"/>
              <a:t>indoeuropske</a:t>
            </a:r>
            <a:r>
              <a:rPr lang="en-GB" sz="2400" dirty="0"/>
              <a:t> </a:t>
            </a:r>
            <a:r>
              <a:rPr lang="en-GB" sz="2400" dirty="0" err="1"/>
              <a:t>porodice</a:t>
            </a:r>
            <a:r>
              <a:rPr lang="en-GB" sz="2400" dirty="0"/>
              <a:t> </a:t>
            </a:r>
            <a:r>
              <a:rPr lang="hr-HR" sz="2400" dirty="0"/>
              <a:t>+ j</a:t>
            </a:r>
            <a:r>
              <a:rPr lang="en-GB" sz="2400" dirty="0" err="1"/>
              <a:t>ezici</a:t>
            </a:r>
            <a:r>
              <a:rPr lang="en-GB" sz="2400" dirty="0"/>
              <a:t> po </a:t>
            </a:r>
            <a:r>
              <a:rPr lang="en-GB" sz="2400" dirty="0" err="1"/>
              <a:t>skupinama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- j</a:t>
            </a:r>
            <a:r>
              <a:rPr lang="en-GB" sz="2400" dirty="0" err="1"/>
              <a:t>ezici</a:t>
            </a:r>
            <a:r>
              <a:rPr lang="en-GB" sz="2400" dirty="0"/>
              <a:t> </a:t>
            </a:r>
            <a:r>
              <a:rPr lang="en-GB" sz="2400" dirty="0" err="1"/>
              <a:t>uralo</a:t>
            </a:r>
            <a:r>
              <a:rPr lang="hr-HR" sz="2400" dirty="0"/>
              <a:t>- </a:t>
            </a:r>
            <a:r>
              <a:rPr lang="en-GB" sz="2400" dirty="0" err="1"/>
              <a:t>altajske</a:t>
            </a:r>
            <a:r>
              <a:rPr lang="en-GB" sz="2400" dirty="0"/>
              <a:t> </a:t>
            </a:r>
            <a:r>
              <a:rPr lang="en-GB" sz="2400" dirty="0" err="1"/>
              <a:t>porodice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- v</a:t>
            </a:r>
            <a:r>
              <a:rPr lang="en-GB" sz="2400" dirty="0" err="1"/>
              <a:t>jere</a:t>
            </a:r>
            <a:r>
              <a:rPr lang="en-GB" sz="2400" dirty="0"/>
              <a:t> po </a:t>
            </a:r>
            <a:r>
              <a:rPr lang="en-GB" sz="2400" dirty="0" err="1"/>
              <a:t>dijelovima</a:t>
            </a:r>
            <a:r>
              <a:rPr lang="en-GB" sz="2400" dirty="0"/>
              <a:t> Europe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- p</a:t>
            </a:r>
            <a:r>
              <a:rPr lang="en-GB" sz="2400" dirty="0" err="1"/>
              <a:t>ripadnici</a:t>
            </a:r>
            <a:r>
              <a:rPr lang="en-GB" sz="2400" dirty="0"/>
              <a:t> </a:t>
            </a:r>
            <a:r>
              <a:rPr lang="en-GB" sz="2400" dirty="0" err="1"/>
              <a:t>islama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- v</a:t>
            </a:r>
            <a:r>
              <a:rPr lang="en-GB" sz="2400" dirty="0" err="1"/>
              <a:t>išenacionalne</a:t>
            </a:r>
            <a:r>
              <a:rPr lang="en-GB" sz="2400" dirty="0"/>
              <a:t> </a:t>
            </a:r>
            <a:r>
              <a:rPr lang="en-GB" sz="2400" dirty="0" err="1"/>
              <a:t>države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- p</a:t>
            </a:r>
            <a:r>
              <a:rPr lang="en-GB" sz="2400" dirty="0" err="1"/>
              <a:t>isma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-p</a:t>
            </a:r>
            <a:r>
              <a:rPr lang="en-GB" sz="2400" dirty="0" err="1"/>
              <a:t>okazatelji</a:t>
            </a:r>
            <a:r>
              <a:rPr lang="en-GB" sz="2400" dirty="0"/>
              <a:t> </a:t>
            </a:r>
            <a:r>
              <a:rPr lang="en-GB" sz="2400" dirty="0" err="1"/>
              <a:t>gospodarske</a:t>
            </a:r>
            <a:r>
              <a:rPr lang="en-GB" sz="2400" dirty="0"/>
              <a:t> </a:t>
            </a:r>
            <a:r>
              <a:rPr lang="en-GB" sz="2400" dirty="0" err="1"/>
              <a:t>razvijenosti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-g</a:t>
            </a:r>
            <a:r>
              <a:rPr lang="en-GB" sz="2400" dirty="0" err="1"/>
              <a:t>ospodarske</a:t>
            </a:r>
            <a:r>
              <a:rPr lang="en-GB" sz="2400" dirty="0"/>
              <a:t> </a:t>
            </a:r>
            <a:r>
              <a:rPr lang="en-GB" sz="2400" dirty="0" err="1"/>
              <a:t>djelatnosti</a:t>
            </a:r>
            <a:r>
              <a:rPr lang="en-GB" sz="2400" dirty="0"/>
              <a:t> po </a:t>
            </a:r>
            <a:r>
              <a:rPr lang="en-GB" sz="2400" dirty="0" err="1"/>
              <a:t>sektorima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-j</a:t>
            </a:r>
            <a:r>
              <a:rPr lang="en-GB" sz="2400" dirty="0" err="1"/>
              <a:t>ezgra</a:t>
            </a:r>
            <a:r>
              <a:rPr lang="en-GB" sz="2400" dirty="0"/>
              <a:t> </a:t>
            </a:r>
            <a:r>
              <a:rPr lang="en-GB" sz="2400" dirty="0" err="1"/>
              <a:t>i</a:t>
            </a:r>
            <a:r>
              <a:rPr lang="en-GB" sz="2400" dirty="0"/>
              <a:t> </a:t>
            </a:r>
            <a:r>
              <a:rPr lang="en-GB" sz="2400" dirty="0" err="1"/>
              <a:t>periferija</a:t>
            </a:r>
            <a:r>
              <a:rPr lang="en-GB" sz="2400" dirty="0"/>
              <a:t> </a:t>
            </a:r>
          </a:p>
          <a:p>
            <a:pPr>
              <a:lnSpc>
                <a:spcPct val="150000"/>
              </a:lnSpc>
            </a:pPr>
            <a:r>
              <a:rPr lang="hr-HR" sz="2400" dirty="0"/>
              <a:t>- d</a:t>
            </a:r>
            <a:r>
              <a:rPr lang="en-GB" sz="2400" dirty="0" err="1"/>
              <a:t>eruralizacija</a:t>
            </a:r>
            <a:r>
              <a:rPr lang="hr-HR" sz="2400" dirty="0"/>
              <a:t>, </a:t>
            </a:r>
            <a:r>
              <a:rPr lang="en-GB" sz="2400" dirty="0" err="1"/>
              <a:t>deagrarizacija</a:t>
            </a:r>
            <a:r>
              <a:rPr lang="en-GB" sz="2400" dirty="0"/>
              <a:t> </a:t>
            </a:r>
            <a:r>
              <a:rPr lang="hr-HR" sz="2400" dirty="0"/>
              <a:t>i urbanizacija </a:t>
            </a:r>
            <a:endParaRPr lang="en-GB" sz="2400" dirty="0"/>
          </a:p>
          <a:p>
            <a:pPr>
              <a:lnSpc>
                <a:spcPct val="150000"/>
              </a:lnSpc>
            </a:pPr>
            <a:r>
              <a:rPr lang="hr-HR" sz="2400" dirty="0"/>
              <a:t>- </a:t>
            </a:r>
            <a:r>
              <a:rPr lang="en-GB" sz="2400" dirty="0"/>
              <a:t>CERN </a:t>
            </a:r>
            <a:r>
              <a:rPr lang="hr-HR" sz="2400" dirty="0"/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916747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467</Words>
  <Application>Microsoft Office PowerPoint</Application>
  <PresentationFormat>Widescreen</PresentationFormat>
  <Paragraphs>107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Comic Sans MS</vt:lpstr>
      <vt:lpstr>Office Theme</vt:lpstr>
      <vt:lpstr>Ponavljanje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Ponavljanje</dc:title>
  <dc:creator>Ružica Ivanković Ciotti</dc:creator>
  <cp:lastModifiedBy>Ružica Ivanković Ciotti</cp:lastModifiedBy>
  <cp:revision>5</cp:revision>
  <dcterms:created xsi:type="dcterms:W3CDTF">2023-11-27T17:29:18Z</dcterms:created>
  <dcterms:modified xsi:type="dcterms:W3CDTF">2024-12-09T16:16:48Z</dcterms:modified>
</cp:coreProperties>
</file>