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70" r:id="rId4"/>
    <p:sldId id="258" r:id="rId5"/>
    <p:sldId id="271" r:id="rId6"/>
    <p:sldId id="274" r:id="rId7"/>
    <p:sldId id="272" r:id="rId8"/>
    <p:sldId id="273" r:id="rId9"/>
    <p:sldId id="275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75F354-AAFA-49C9-85C8-9F899168B699}" v="6" dt="2025-03-02T16:11:14.8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18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1D66A-1045-4871-BAA3-D30B5A9C3DD8}" type="datetimeFigureOut">
              <a:rPr lang="hr-HR" smtClean="0"/>
              <a:t>5.3.2025.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FE6DC-0522-4DD8-99D6-DAAF63956D0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6042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FE6DC-0522-4DD8-99D6-DAAF63956D02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1735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D2A9-F403-4FC9-B1D0-E1906CB8A660}" type="datetimeFigureOut">
              <a:rPr lang="hr-HR" smtClean="0"/>
              <a:t>5.3.2025.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8D84-E861-499B-B015-B523D20AE81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D2A9-F403-4FC9-B1D0-E1906CB8A660}" type="datetimeFigureOut">
              <a:rPr lang="hr-HR" smtClean="0"/>
              <a:t>5.3.2025.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8D84-E861-499B-B015-B523D20AE81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D2A9-F403-4FC9-B1D0-E1906CB8A660}" type="datetimeFigureOut">
              <a:rPr lang="hr-HR" smtClean="0"/>
              <a:t>5.3.2025.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8D84-E861-499B-B015-B523D20AE81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D2A9-F403-4FC9-B1D0-E1906CB8A660}" type="datetimeFigureOut">
              <a:rPr lang="hr-HR" smtClean="0"/>
              <a:t>5.3.2025.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8D84-E861-499B-B015-B523D20AE81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D2A9-F403-4FC9-B1D0-E1906CB8A660}" type="datetimeFigureOut">
              <a:rPr lang="hr-HR" smtClean="0"/>
              <a:t>5.3.2025.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8D84-E861-499B-B015-B523D20AE81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D2A9-F403-4FC9-B1D0-E1906CB8A660}" type="datetimeFigureOut">
              <a:rPr lang="hr-HR" smtClean="0"/>
              <a:t>5.3.2025.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8D84-E861-499B-B015-B523D20AE81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D2A9-F403-4FC9-B1D0-E1906CB8A660}" type="datetimeFigureOut">
              <a:rPr lang="hr-HR" smtClean="0"/>
              <a:t>5.3.2025.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8D84-E861-499B-B015-B523D20AE81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D2A9-F403-4FC9-B1D0-E1906CB8A660}" type="datetimeFigureOut">
              <a:rPr lang="hr-HR" smtClean="0"/>
              <a:t>5.3.2025.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8D84-E861-499B-B015-B523D20AE81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D2A9-F403-4FC9-B1D0-E1906CB8A660}" type="datetimeFigureOut">
              <a:rPr lang="hr-HR" smtClean="0"/>
              <a:t>5.3.2025.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8D84-E861-499B-B015-B523D20AE81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D2A9-F403-4FC9-B1D0-E1906CB8A660}" type="datetimeFigureOut">
              <a:rPr lang="hr-HR" smtClean="0"/>
              <a:t>5.3.2025.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8D84-E861-499B-B015-B523D20AE81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D2A9-F403-4FC9-B1D0-E1906CB8A660}" type="datetimeFigureOut">
              <a:rPr lang="hr-HR" smtClean="0"/>
              <a:t>5.3.2025.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8D84-E861-499B-B015-B523D20AE81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5D2A9-F403-4FC9-B1D0-E1906CB8A660}" type="datetimeFigureOut">
              <a:rPr lang="hr-HR" smtClean="0"/>
              <a:t>5.3.2025.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48D84-E861-499B-B015-B523D20AE811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slov 2"/>
          <p:cNvSpPr txBox="1">
            <a:spLocks/>
          </p:cNvSpPr>
          <p:nvPr/>
        </p:nvSpPr>
        <p:spPr>
          <a:xfrm>
            <a:off x="395536" y="44624"/>
            <a:ext cx="8676456" cy="1368152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hr-HR" sz="4700" b="1" dirty="0">
                <a:solidFill>
                  <a:schemeClr val="bg1"/>
                </a:solidFill>
              </a:rPr>
              <a:t>Srednja Europa</a:t>
            </a:r>
          </a:p>
          <a:p>
            <a:pPr algn="l">
              <a:spcBef>
                <a:spcPts val="0"/>
              </a:spcBef>
            </a:pPr>
            <a:r>
              <a:rPr lang="hr-HR" b="1" dirty="0">
                <a:solidFill>
                  <a:schemeClr val="bg1"/>
                </a:solidFill>
              </a:rPr>
              <a:t>Ponavljanje i utvrđivanje gradiva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DB8633-8417-4A77-97CC-4C818ECA91F4}"/>
              </a:ext>
            </a:extLst>
          </p:cNvPr>
          <p:cNvSpPr txBox="1"/>
          <p:nvPr/>
        </p:nvSpPr>
        <p:spPr>
          <a:xfrm>
            <a:off x="1331640" y="191683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/>
              <a:t>SREDNJA EUROPA -PONAVLJANJE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4253" t="20680" r="17553" b="20000"/>
          <a:stretch>
            <a:fillRect/>
          </a:stretch>
        </p:blipFill>
        <p:spPr bwMode="auto">
          <a:xfrm>
            <a:off x="611559" y="692696"/>
            <a:ext cx="7488373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avokutnik 2"/>
          <p:cNvSpPr/>
          <p:nvPr/>
        </p:nvSpPr>
        <p:spPr>
          <a:xfrm>
            <a:off x="6372200" y="1268760"/>
            <a:ext cx="18722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chemeClr val="tx1"/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6372200" y="1844824"/>
            <a:ext cx="18722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chemeClr val="tx1"/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6372200" y="2420888"/>
            <a:ext cx="18722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chemeClr val="tx1"/>
              </a:solidFill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6372200" y="2996952"/>
            <a:ext cx="18722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chemeClr val="tx1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6372200" y="3573016"/>
            <a:ext cx="18722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Pravokutnik 7"/>
          <p:cNvSpPr/>
          <p:nvPr/>
        </p:nvSpPr>
        <p:spPr>
          <a:xfrm>
            <a:off x="6372200" y="4149080"/>
            <a:ext cx="18722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chemeClr val="tx1"/>
              </a:solidFill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6372200" y="4797152"/>
            <a:ext cx="18722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chemeClr val="tx1"/>
              </a:solidFill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6372200" y="5445224"/>
            <a:ext cx="18722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32835" t="20680" r="22751" b="23041"/>
          <a:stretch>
            <a:fillRect/>
          </a:stretch>
        </p:blipFill>
        <p:spPr bwMode="auto">
          <a:xfrm>
            <a:off x="467543" y="692696"/>
            <a:ext cx="7475935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avokutnik 2"/>
          <p:cNvSpPr/>
          <p:nvPr/>
        </p:nvSpPr>
        <p:spPr>
          <a:xfrm>
            <a:off x="6372200" y="1556792"/>
            <a:ext cx="18722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chemeClr val="tx1"/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6372200" y="2060848"/>
            <a:ext cx="18722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chemeClr val="tx1"/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6372200" y="2636912"/>
            <a:ext cx="18722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chemeClr val="tx1"/>
              </a:solidFill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6372200" y="3212976"/>
            <a:ext cx="18722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chemeClr val="tx1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6372200" y="3789040"/>
            <a:ext cx="18722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Pravokutnik 7"/>
          <p:cNvSpPr/>
          <p:nvPr/>
        </p:nvSpPr>
        <p:spPr>
          <a:xfrm>
            <a:off x="6372200" y="4365104"/>
            <a:ext cx="18722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chemeClr val="tx1"/>
              </a:solidFill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6372200" y="4941168"/>
            <a:ext cx="18722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chemeClr val="tx1"/>
              </a:solidFill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6372200" y="5445224"/>
            <a:ext cx="18722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3780" t="19840" r="18026" b="22201"/>
          <a:stretch>
            <a:fillRect/>
          </a:stretch>
        </p:blipFill>
        <p:spPr bwMode="auto">
          <a:xfrm>
            <a:off x="467544" y="764704"/>
            <a:ext cx="734481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avokutnik 4"/>
          <p:cNvSpPr/>
          <p:nvPr/>
        </p:nvSpPr>
        <p:spPr>
          <a:xfrm>
            <a:off x="6228184" y="1628800"/>
            <a:ext cx="18722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chemeClr val="tx1"/>
              </a:solidFill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6228184" y="2204864"/>
            <a:ext cx="18722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chemeClr val="tx1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6228184" y="2924944"/>
            <a:ext cx="18722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chemeClr val="tx1"/>
              </a:solidFill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6228184" y="3645024"/>
            <a:ext cx="18722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chemeClr val="tx1"/>
              </a:solidFill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6228184" y="4293096"/>
            <a:ext cx="18722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chemeClr val="tx1"/>
              </a:solidFill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6228184" y="4941168"/>
            <a:ext cx="18722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-94828"/>
            <a:ext cx="8496944" cy="1143000"/>
          </a:xfrm>
        </p:spPr>
        <p:txBody>
          <a:bodyPr>
            <a:normAutofit/>
          </a:bodyPr>
          <a:lstStyle/>
          <a:p>
            <a:r>
              <a:rPr lang="hr-HR" sz="2400" dirty="0"/>
              <a:t>U slijedećim zadacima izaberi  točne odgovore!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6327" y="980728"/>
            <a:ext cx="8229600" cy="5400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hr-HR" sz="2400" dirty="0"/>
              <a:t>Kroz gospodarsku tranziciju prolaze države </a:t>
            </a:r>
            <a:r>
              <a:rPr lang="hr-HR" sz="2400" b="1" i="1" dirty="0"/>
              <a:t>istočnog  -  zapadnog</a:t>
            </a:r>
            <a:r>
              <a:rPr lang="hr-HR" sz="2400" dirty="0"/>
              <a:t> dijela Srednje Europe.</a:t>
            </a:r>
          </a:p>
          <a:p>
            <a:pPr>
              <a:lnSpc>
                <a:spcPct val="120000"/>
              </a:lnSpc>
            </a:pPr>
            <a:r>
              <a:rPr lang="hr-HR" sz="2400" dirty="0"/>
              <a:t>Obale Baltičkog mora su </a:t>
            </a:r>
            <a:r>
              <a:rPr lang="hr-HR" sz="2400" b="1" i="1" dirty="0"/>
              <a:t>strme  -  niske </a:t>
            </a:r>
            <a:r>
              <a:rPr lang="hr-HR" sz="2400" dirty="0"/>
              <a:t>i močvarne.</a:t>
            </a:r>
          </a:p>
          <a:p>
            <a:pPr>
              <a:lnSpc>
                <a:spcPct val="120000"/>
              </a:lnSpc>
            </a:pPr>
            <a:r>
              <a:rPr lang="hr-HR" sz="2400" dirty="0"/>
              <a:t>Češka je poznata po proizvodnji </a:t>
            </a:r>
            <a:r>
              <a:rPr lang="hr-HR" sz="2400" b="1" i="1" dirty="0"/>
              <a:t>piva  -  vina.</a:t>
            </a:r>
          </a:p>
          <a:p>
            <a:pPr>
              <a:lnSpc>
                <a:spcPct val="120000"/>
              </a:lnSpc>
            </a:pPr>
            <a:r>
              <a:rPr lang="hr-HR" sz="2400" dirty="0"/>
              <a:t>Najveći dio Panonske nizine zauzima </a:t>
            </a:r>
            <a:r>
              <a:rPr lang="hr-HR" sz="2400" b="1" i="1" dirty="0"/>
              <a:t>Mađarska  -  Poljska.</a:t>
            </a:r>
          </a:p>
          <a:p>
            <a:pPr>
              <a:lnSpc>
                <a:spcPct val="120000"/>
              </a:lnSpc>
            </a:pPr>
            <a:r>
              <a:rPr lang="hr-HR" sz="2400" dirty="0"/>
              <a:t>Slovačkom dominiraju </a:t>
            </a:r>
            <a:r>
              <a:rPr lang="hr-HR" sz="2400" b="1" i="1" dirty="0"/>
              <a:t>Krkonoše  -  Tatre.</a:t>
            </a:r>
          </a:p>
          <a:p>
            <a:pPr>
              <a:lnSpc>
                <a:spcPct val="120000"/>
              </a:lnSpc>
            </a:pPr>
            <a:r>
              <a:rPr lang="hr-HR" sz="2400" dirty="0"/>
              <a:t>Na Balatonu se razvija </a:t>
            </a:r>
            <a:r>
              <a:rPr lang="hr-HR" sz="2400" b="1" i="1" dirty="0"/>
              <a:t>turizam  -  kemijska industrija. </a:t>
            </a:r>
          </a:p>
          <a:p>
            <a:pPr>
              <a:lnSpc>
                <a:spcPct val="120000"/>
              </a:lnSpc>
            </a:pPr>
            <a:r>
              <a:rPr lang="hr-HR" sz="2400" dirty="0"/>
              <a:t>Alpski prostor </a:t>
            </a:r>
            <a:r>
              <a:rPr lang="hr-HR" sz="2400" b="1" dirty="0"/>
              <a:t>ima- nema </a:t>
            </a:r>
            <a:r>
              <a:rPr lang="hr-HR" sz="2400" dirty="0"/>
              <a:t>veliku važnost u prometnom po vezivanju Europe. </a:t>
            </a:r>
          </a:p>
          <a:p>
            <a:pPr>
              <a:lnSpc>
                <a:spcPct val="120000"/>
              </a:lnSpc>
            </a:pPr>
            <a:r>
              <a:rPr lang="hr-HR" sz="2400" dirty="0"/>
              <a:t>U alpskim zemljama poljoprivreda je </a:t>
            </a:r>
            <a:r>
              <a:rPr lang="hr-HR" sz="2400" b="1" dirty="0"/>
              <a:t>slabo razvijena- visoko razvijena. </a:t>
            </a:r>
          </a:p>
          <a:p>
            <a:pPr>
              <a:lnSpc>
                <a:spcPct val="120000"/>
              </a:lnSpc>
            </a:pPr>
            <a:r>
              <a:rPr lang="hr-HR" sz="2400" dirty="0"/>
              <a:t>U Švicarskoj najvažnije djelatnosti tercijarnog sektora su turizam i  </a:t>
            </a:r>
            <a:r>
              <a:rPr lang="hr-HR" sz="2400" b="1" dirty="0"/>
              <a:t>trgovina- bankarstvo.  </a:t>
            </a:r>
          </a:p>
          <a:p>
            <a:pPr>
              <a:lnSpc>
                <a:spcPct val="120000"/>
              </a:lnSpc>
            </a:pPr>
            <a:r>
              <a:rPr lang="hr-HR" sz="2400" dirty="0"/>
              <a:t>Najveći švicarski grad je </a:t>
            </a:r>
            <a:r>
              <a:rPr lang="hr-HR" sz="2400" b="1" dirty="0"/>
              <a:t>Bern- Zurich.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124AA8-6607-4B40-85A0-BF8F1A7C0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7946"/>
            <a:ext cx="7028984" cy="546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90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5C6D66-61AA-4CD0-A045-E9FC9CA00667}"/>
              </a:ext>
            </a:extLst>
          </p:cNvPr>
          <p:cNvSpPr txBox="1"/>
          <p:nvPr/>
        </p:nvSpPr>
        <p:spPr>
          <a:xfrm>
            <a:off x="323529" y="260648"/>
            <a:ext cx="8208912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Na karti Srednje Europe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Uz već ucrtane kvadratiće upiši početna dva slova gradova: Hamburg, Zurich, Basel,</a:t>
            </a:r>
          </a:p>
          <a:p>
            <a:endParaRPr lang="hr-HR" dirty="0"/>
          </a:p>
          <a:p>
            <a:r>
              <a:rPr lang="hr-HR" dirty="0"/>
              <a:t>  </a:t>
            </a:r>
            <a:r>
              <a:rPr lang="hr-HR" dirty="0" err="1"/>
              <a:t>Munchen</a:t>
            </a:r>
            <a:r>
              <a:rPr lang="hr-HR" dirty="0"/>
              <a:t>, Frankfurt,  Dresden, </a:t>
            </a:r>
            <a:r>
              <a:rPr lang="hr-HR" dirty="0" err="1"/>
              <a:t>Gdansk</a:t>
            </a:r>
            <a:r>
              <a:rPr lang="hr-HR" dirty="0"/>
              <a:t>, Varšava, Beč, Brno, </a:t>
            </a:r>
            <a:r>
              <a:rPr lang="hr-HR" dirty="0" err="1"/>
              <a:t>Košice</a:t>
            </a:r>
            <a:r>
              <a:rPr lang="hr-HR" dirty="0"/>
              <a:t>, Budimpešta, Graz, </a:t>
            </a:r>
          </a:p>
          <a:p>
            <a:endParaRPr lang="hr-HR" dirty="0"/>
          </a:p>
          <a:p>
            <a:r>
              <a:rPr lang="hr-HR" dirty="0"/>
              <a:t>  </a:t>
            </a:r>
            <a:r>
              <a:rPr lang="hr-HR" dirty="0" err="1"/>
              <a:t>Geneve</a:t>
            </a:r>
            <a:r>
              <a:rPr lang="hr-HR" dirty="0"/>
              <a:t> 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kružićima označi položaj sljedećih gradova i uz kružić upiši prva dva slova </a:t>
            </a:r>
          </a:p>
          <a:p>
            <a:endParaRPr lang="hr-HR" dirty="0"/>
          </a:p>
          <a:p>
            <a:r>
              <a:rPr lang="hr-HR" dirty="0"/>
              <a:t>   Duisburg, Stuttgart, Kiel, </a:t>
            </a:r>
            <a:r>
              <a:rPr lang="hr-HR" dirty="0" err="1"/>
              <a:t>Rostock</a:t>
            </a:r>
            <a:r>
              <a:rPr lang="hr-HR" dirty="0"/>
              <a:t>, Koper, Maribor. 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800" dirty="0"/>
              <a:t>Upiši nazive mora na koje izlaze zemlje Srednje Europe. </a:t>
            </a:r>
          </a:p>
          <a:p>
            <a:endParaRPr lang="hr-HR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800" dirty="0"/>
              <a:t>Zelenom bojom oboji prostor velikih nizina. Upiši nazive nizina na kartu. </a:t>
            </a:r>
            <a:endParaRPr lang="hr-HR" dirty="0"/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800" dirty="0"/>
              <a:t>Plavom bojom </a:t>
            </a:r>
            <a:r>
              <a:rPr lang="hr-HR" dirty="0"/>
              <a:t>podebljaj </a:t>
            </a:r>
            <a:r>
              <a:rPr lang="hr-HR" sz="1800" dirty="0"/>
              <a:t> tokove rijeka: Rajne, </a:t>
            </a:r>
            <a:r>
              <a:rPr lang="hr-HR" sz="1800" dirty="0" err="1"/>
              <a:t>Rhone</a:t>
            </a:r>
            <a:r>
              <a:rPr lang="hr-HR" sz="1800" dirty="0"/>
              <a:t>,  Labe (Elbe), Odre, Visle, Dunava.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800" dirty="0"/>
              <a:t>Znakom                       označi kanale: Kielski, </a:t>
            </a:r>
            <a:r>
              <a:rPr lang="hr-HR" sz="1800" dirty="0" err="1"/>
              <a:t>Mittelland</a:t>
            </a:r>
            <a:r>
              <a:rPr lang="hr-HR" sz="1800" dirty="0"/>
              <a:t> i Rajna - Majna -  Dunav.  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Znakom za špilju označi položaj </a:t>
            </a:r>
            <a:r>
              <a:rPr lang="hr-HR" dirty="0" err="1"/>
              <a:t>Postojnske</a:t>
            </a:r>
            <a:r>
              <a:rPr lang="hr-HR" dirty="0"/>
              <a:t> jame.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77AFEA-4432-391F-BD96-CFD524D3D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5589240"/>
            <a:ext cx="1079086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68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305925-0C32-42E5-9A34-967DDCFC7F7D}"/>
              </a:ext>
            </a:extLst>
          </p:cNvPr>
          <p:cNvSpPr txBox="1"/>
          <p:nvPr/>
        </p:nvSpPr>
        <p:spPr>
          <a:xfrm>
            <a:off x="275041" y="2224549"/>
            <a:ext cx="8316764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slovom K označi dvije zemlje koje su najveći proizvođači krumpira.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slovima KPA označi zemlju koja je poznata po proizvodnji  piva, kristala i automobila.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ucrtaj znak automobila na zemlju koja ima najjaču automobilsku industriju 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upiši broj 4 na zemlju koja ima 4 službena jezika.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upiši slovo G u zemlju u kojoj žive gradišćanski Hrvati.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Znakom za mlade planina označi pružanje </a:t>
            </a:r>
            <a:r>
              <a:rPr lang="hr-HR" dirty="0" err="1"/>
              <a:t>Tatra</a:t>
            </a:r>
            <a:r>
              <a:rPr lang="hr-HR" dirty="0"/>
              <a:t> 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Plavom bojom oboji </a:t>
            </a:r>
            <a:r>
              <a:rPr lang="hr-HR" dirty="0" err="1"/>
              <a:t>Bodensko</a:t>
            </a:r>
            <a:r>
              <a:rPr lang="hr-HR" dirty="0"/>
              <a:t> i Ženevsko  jezero.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Znakom travnjaka ( III) označi prostiranje pusta. 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 </a:t>
            </a:r>
          </a:p>
          <a:p>
            <a:endParaRPr lang="hr-HR" dirty="0"/>
          </a:p>
          <a:p>
            <a:r>
              <a:rPr lang="hr-HR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855DF4-B3C3-0D36-7E44-602D982CA80F}"/>
              </a:ext>
            </a:extLst>
          </p:cNvPr>
          <p:cNvSpPr txBox="1"/>
          <p:nvPr/>
        </p:nvSpPr>
        <p:spPr>
          <a:xfrm>
            <a:off x="251520" y="188640"/>
            <a:ext cx="864096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Znakom X označi položaj zemlje na dodiru Alpa i Dinarida.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Slovom B označi zemlju u kojoj se nalazi jezero </a:t>
            </a:r>
            <a:r>
              <a:rPr lang="hr-HR" dirty="0" err="1"/>
              <a:t>Balaton</a:t>
            </a:r>
            <a:r>
              <a:rPr lang="hr-HR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Slovom K označi zemlju u kojoj su Turci najbrojniji strani radnici.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Crvenim krugom označi položaj </a:t>
            </a:r>
            <a:r>
              <a:rPr lang="hr-HR" dirty="0" err="1"/>
              <a:t>Ruhra</a:t>
            </a:r>
            <a:r>
              <a:rPr lang="hr-H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0575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989FFE-500F-262D-EE36-D9BBE50C84F0}"/>
              </a:ext>
            </a:extLst>
          </p:cNvPr>
          <p:cNvSpPr txBox="1"/>
          <p:nvPr/>
        </p:nvSpPr>
        <p:spPr>
          <a:xfrm>
            <a:off x="467544" y="836712"/>
            <a:ext cx="8136904" cy="5770811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/>
              <a:t>k</a:t>
            </a:r>
            <a:r>
              <a:rPr lang="en-GB" dirty="0" err="1"/>
              <a:t>onurbacija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GB" dirty="0" err="1"/>
              <a:t>alpsko</a:t>
            </a:r>
            <a:r>
              <a:rPr lang="en-GB" dirty="0"/>
              <a:t> </a:t>
            </a:r>
            <a:r>
              <a:rPr lang="en-GB" dirty="0" err="1"/>
              <a:t>stočarstvo</a:t>
            </a:r>
            <a:r>
              <a:rPr lang="hr-HR" dirty="0"/>
              <a:t>                                      </a:t>
            </a:r>
            <a:r>
              <a:rPr lang="en-GB" dirty="0" err="1"/>
              <a:t>gospodarska</a:t>
            </a:r>
            <a:r>
              <a:rPr lang="en-GB" dirty="0"/>
              <a:t> </a:t>
            </a:r>
            <a:r>
              <a:rPr lang="en-GB" dirty="0" err="1"/>
              <a:t>tranizicija</a:t>
            </a:r>
            <a:r>
              <a:rPr lang="en-GB" dirty="0"/>
              <a:t>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/>
              <a:t> </a:t>
            </a:r>
            <a:r>
              <a:rPr lang="en-GB" dirty="0" err="1"/>
              <a:t>tigar</a:t>
            </a:r>
            <a:r>
              <a:rPr lang="en-GB" dirty="0"/>
              <a:t> </a:t>
            </a:r>
            <a:r>
              <a:rPr lang="hr-HR" dirty="0"/>
              <a:t>s </a:t>
            </a:r>
            <a:r>
              <a:rPr lang="en-GB" dirty="0"/>
              <a:t>Tatra </a:t>
            </a:r>
            <a:r>
              <a:rPr lang="hr-HR" dirty="0"/>
              <a:t>                                               </a:t>
            </a:r>
            <a:r>
              <a:rPr lang="en-GB" dirty="0" err="1"/>
              <a:t>Gradišće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/>
              <a:t>f</a:t>
            </a:r>
            <a:r>
              <a:rPr lang="en-GB" dirty="0" err="1"/>
              <a:t>en</a:t>
            </a:r>
            <a:r>
              <a:rPr lang="hr-HR" dirty="0"/>
              <a:t>                                                                </a:t>
            </a:r>
            <a:r>
              <a:rPr lang="en-GB" dirty="0"/>
              <a:t>Plzen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/>
              <a:t>puste                                                            </a:t>
            </a:r>
            <a:r>
              <a:rPr lang="en-GB" dirty="0"/>
              <a:t>Karlovy Vary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/>
              <a:t>m</a:t>
            </a:r>
            <a:r>
              <a:rPr lang="en-GB" dirty="0" err="1"/>
              <a:t>orene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GB" dirty="0"/>
              <a:t> </a:t>
            </a:r>
            <a:r>
              <a:rPr lang="en-GB" dirty="0" err="1"/>
              <a:t>prapor</a:t>
            </a:r>
            <a:r>
              <a:rPr lang="hr-HR" dirty="0"/>
              <a:t> </a:t>
            </a:r>
          </a:p>
          <a:p>
            <a:pPr>
              <a:lnSpc>
                <a:spcPct val="150000"/>
              </a:lnSpc>
            </a:pPr>
            <a:r>
              <a:rPr lang="en-GB" dirty="0"/>
              <a:t> </a:t>
            </a:r>
            <a:r>
              <a:rPr lang="en-GB" dirty="0" err="1"/>
              <a:t>snježna</a:t>
            </a:r>
            <a:r>
              <a:rPr lang="en-GB" dirty="0"/>
              <a:t> </a:t>
            </a:r>
            <a:r>
              <a:rPr lang="en-GB" dirty="0" err="1"/>
              <a:t>granica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GB" dirty="0"/>
              <a:t> </a:t>
            </a:r>
            <a:r>
              <a:rPr lang="en-GB" dirty="0" err="1"/>
              <a:t>kneževina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GB" dirty="0"/>
              <a:t> </a:t>
            </a:r>
            <a:r>
              <a:rPr lang="en-GB" dirty="0" err="1"/>
              <a:t>Frankfur</a:t>
            </a:r>
            <a:r>
              <a:rPr lang="hr-HR" dirty="0"/>
              <a:t>t</a:t>
            </a:r>
          </a:p>
          <a:p>
            <a:pPr>
              <a:lnSpc>
                <a:spcPct val="150000"/>
              </a:lnSpc>
            </a:pPr>
            <a:r>
              <a:rPr lang="en-GB" dirty="0"/>
              <a:t> </a:t>
            </a:r>
            <a:r>
              <a:rPr lang="en-GB" dirty="0" err="1"/>
              <a:t>Moravska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GB" dirty="0" err="1"/>
              <a:t>plava</a:t>
            </a:r>
            <a:r>
              <a:rPr lang="en-GB" dirty="0"/>
              <a:t> banana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GB" dirty="0"/>
              <a:t>  </a:t>
            </a:r>
            <a:endParaRPr lang="hr-HR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E5B2C6-200F-5AB5-D5BF-61A74B513FC2}"/>
              </a:ext>
            </a:extLst>
          </p:cNvPr>
          <p:cNvSpPr txBox="1"/>
          <p:nvPr/>
        </p:nvSpPr>
        <p:spPr>
          <a:xfrm>
            <a:off x="251520" y="116632"/>
            <a:ext cx="372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Objasni pojmove ( što, gdje , zašto…)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9659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419</Words>
  <Application>Microsoft Office PowerPoint</Application>
  <PresentationFormat>On-screen Show (4:3)</PresentationFormat>
  <Paragraphs>88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tema</vt:lpstr>
      <vt:lpstr>PowerPoint Presentation</vt:lpstr>
      <vt:lpstr>PowerPoint Presentation</vt:lpstr>
      <vt:lpstr>PowerPoint Presentation</vt:lpstr>
      <vt:lpstr>PowerPoint Presentation</vt:lpstr>
      <vt:lpstr>U slijedećim zadacima izaberi  točne odgovore!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Kazimir</dc:creator>
  <cp:lastModifiedBy>Ružica Ivanković Ciotti</cp:lastModifiedBy>
  <cp:revision>22</cp:revision>
  <dcterms:created xsi:type="dcterms:W3CDTF">2014-09-29T19:23:37Z</dcterms:created>
  <dcterms:modified xsi:type="dcterms:W3CDTF">2025-03-05T09:21:42Z</dcterms:modified>
</cp:coreProperties>
</file>