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99" r:id="rId3"/>
    <p:sldId id="294" r:id="rId4"/>
    <p:sldId id="293" r:id="rId5"/>
    <p:sldId id="295" r:id="rId6"/>
    <p:sldId id="297" r:id="rId7"/>
    <p:sldId id="300" r:id="rId8"/>
    <p:sldId id="301" r:id="rId9"/>
    <p:sldId id="324" r:id="rId10"/>
    <p:sldId id="325" r:id="rId11"/>
    <p:sldId id="326" r:id="rId12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CCFF"/>
    <a:srgbClr val="FF3300"/>
    <a:srgbClr val="CC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959742-708D-B17F-455D-F8D7749E01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D43F92-0476-EBAC-6F63-29605D7CB3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B0A7AF-0DF7-2B09-4836-BBC154475D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9FCED-7B31-4F52-A91F-49BE778CD22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5089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37F0C9-0742-1B47-E228-443CF12A68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6D54D1-F486-F816-912C-27ADF26E71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5A1188-311A-7D49-D972-ED4E79985E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3265C-EAE3-4DA9-94AA-965E219FA9D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9841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E82471-42AE-E5B9-BF42-4F11866C37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D6B390-3987-82E0-EA96-3FCEDA7C57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83C7A6-352B-0533-EC5D-7041027680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34CDC-37F9-45CD-A643-CCD9C5B58CB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6888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slov, sadržaj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FCFF4-0802-D54E-27D8-CA40DE47F7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3DD624-E660-3D80-C68C-E41F2F5F4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159F2A-64FF-EE1D-50C9-EF2092A852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0782A-136A-4E4A-BDA6-5A8B11726DB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6840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33E62F-D171-D906-5618-3A7E31AF5E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36757D-2472-B35E-AA97-B9F22AAFF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50DC39-EE9D-32C3-BA66-E0DAE16F4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A01B1-2A48-4E70-999E-8C62F68283F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660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A4DD4B-706A-86D7-FEFA-347E5B128C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86EB5B-7CAA-2DF0-8FBB-E62B44478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EFAE18-13A0-F545-0549-C77F50890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36ECF-549F-427E-ADD2-6FD948AB3C4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3724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E1146E-B603-4F21-C75E-3AAA3709DC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A0D803-4127-91F6-CAF3-922ABE818C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C7AEC2-873F-320F-B52F-FF276968C7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475DC-69E0-42A1-A27F-FB6CBE3A287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8769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F85FA3D-DEF6-DA68-4C38-F836BC5813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98ED7F5-667A-CD91-9D79-9600E3AC7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767978-E296-C8B9-10C2-BBF398C49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83582-DB49-4BEF-84F1-610B7339158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3266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94B72C-F6CA-0EE8-323A-FC78C4E1A3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2B6F16-498A-6CDD-947C-1A2BBA48B8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BE4A86-F667-BE85-90C7-245E1EABB1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292FA-009D-4CC3-B19E-C31E129B30E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7407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EA08F9-86F5-2D56-5373-B48B8C9BEE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CCC70B-C9E5-0226-AF9D-C8DAD7A51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F9D5C9-EAD7-0D3B-5FA3-7F819D4895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83F20-CB77-4BB2-B159-B37C75E9349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0488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1866FF-A541-3640-7D18-3F6B6D22D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F201A6-496A-8A5F-A80C-554557283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0641C8-8688-3A3E-1FA5-29C00637E0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BAA06-9788-47FC-96AB-F5AC5DE3961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2151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B1502D-91E5-F911-19F8-D805569BAE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0C0FE-7382-D8D1-FFDD-7B284CD0D7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41E436-7AB9-F4E1-5BD1-70B0982285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B7622-93E4-4CC3-82C1-D0A66DDE2D5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0920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9630408-1BB5-799E-CB67-040F80BA4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183FCDA-C7B7-811C-CE4A-94E9BA77F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1727A5B-638A-05A5-707C-D81229623A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A83095-F8BF-B537-2B9E-8338D3CF71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7040640-430A-63F9-F917-463F0BB07C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1E2638F-35D0-42C9-9CB8-D155E4E5784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5B2227A1-07C5-1337-081C-39EEE0393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3"/>
            <a:ext cx="9144000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>
            <a:extLst>
              <a:ext uri="{FF2B5EF4-FFF2-40B4-BE49-F238E27FC236}">
                <a16:creationId xmlns:a16="http://schemas.microsoft.com/office/drawing/2014/main" id="{EDDD8FDF-15E1-598F-F490-16C21EF3F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661025"/>
            <a:ext cx="864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4000"/>
              <a:t>JUŽNA EUROPA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153CE6BA-929A-37C4-C84B-52277636F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549275"/>
            <a:ext cx="77041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>
            <a:extLst>
              <a:ext uri="{FF2B5EF4-FFF2-40B4-BE49-F238E27FC236}">
                <a16:creationId xmlns:a16="http://schemas.microsoft.com/office/drawing/2014/main" id="{2F9F900C-B9A2-B6BC-9CE0-98A5CD184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111125"/>
            <a:ext cx="3903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en-US"/>
              <a:t>Gradovima pridruži brojeve s karte!  </a:t>
            </a:r>
            <a:endParaRPr lang="en-GB" altLang="en-US"/>
          </a:p>
        </p:txBody>
      </p:sp>
      <p:sp>
        <p:nvSpPr>
          <p:cNvPr id="11268" name="TextBox 4">
            <a:extLst>
              <a:ext uri="{FF2B5EF4-FFF2-40B4-BE49-F238E27FC236}">
                <a16:creationId xmlns:a16="http://schemas.microsoft.com/office/drawing/2014/main" id="{4B39F04F-A029-F927-B08F-C260EC4DE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5508625"/>
            <a:ext cx="649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en-US"/>
              <a:t>Bologna ____             Venecija ______             Milano ______</a:t>
            </a:r>
            <a:endParaRPr lang="en-GB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1280D-218C-EA37-B75E-0E6B7F7BF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37288"/>
            <a:ext cx="693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en-US"/>
              <a:t>Koje brojeve povezuje talijanski trokut? _____________________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76993021-2AF7-B0B0-36C5-0E51D60CA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85775"/>
            <a:ext cx="629285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4">
            <a:extLst>
              <a:ext uri="{FF2B5EF4-FFF2-40B4-BE49-F238E27FC236}">
                <a16:creationId xmlns:a16="http://schemas.microsoft.com/office/drawing/2014/main" id="{57648D7E-2EE3-08A5-348F-8D4A52E65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/>
              <a:t>Gradovima pridruži brojeve s karte!  </a:t>
            </a:r>
          </a:p>
        </p:txBody>
      </p:sp>
      <p:sp>
        <p:nvSpPr>
          <p:cNvPr id="12292" name="TextBox 5">
            <a:extLst>
              <a:ext uri="{FF2B5EF4-FFF2-40B4-BE49-F238E27FC236}">
                <a16:creationId xmlns:a16="http://schemas.microsoft.com/office/drawing/2014/main" id="{92E138DD-469F-FD4D-695E-FF5E12FFB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765175"/>
            <a:ext cx="241935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en-US"/>
              <a:t>Ancona  _____ </a:t>
            </a:r>
          </a:p>
          <a:p>
            <a:endParaRPr lang="hr-HR" altLang="en-US"/>
          </a:p>
          <a:p>
            <a:r>
              <a:rPr lang="hr-HR" altLang="en-US"/>
              <a:t>Firenza  _____ </a:t>
            </a:r>
          </a:p>
          <a:p>
            <a:endParaRPr lang="hr-HR" altLang="en-US"/>
          </a:p>
          <a:p>
            <a:r>
              <a:rPr lang="hr-HR" altLang="en-US"/>
              <a:t>Palermo _____ </a:t>
            </a:r>
          </a:p>
          <a:p>
            <a:endParaRPr lang="hr-HR" altLang="en-US"/>
          </a:p>
          <a:p>
            <a:r>
              <a:rPr lang="hr-HR" altLang="en-US"/>
              <a:t>Pescara  ____ </a:t>
            </a:r>
          </a:p>
          <a:p>
            <a:endParaRPr lang="hr-HR" altLang="en-US"/>
          </a:p>
          <a:p>
            <a:endParaRPr lang="hr-HR" altLang="en-US"/>
          </a:p>
          <a:p>
            <a:endParaRPr lang="hr-HR" altLang="en-US"/>
          </a:p>
          <a:p>
            <a:r>
              <a:rPr lang="hr-HR" altLang="en-US"/>
              <a:t>a) Kojim brojem je označen grad u blizini Vezuva? _____ </a:t>
            </a:r>
          </a:p>
          <a:p>
            <a:endParaRPr lang="hr-HR" altLang="en-US"/>
          </a:p>
          <a:p>
            <a:r>
              <a:rPr lang="hr-HR" altLang="en-US"/>
              <a:t>a) Kojim brojem je označen grad u blizini Etne ? _____ </a:t>
            </a:r>
          </a:p>
          <a:p>
            <a:endParaRPr lang="hr-HR" altLang="en-US"/>
          </a:p>
          <a:p>
            <a:r>
              <a:rPr lang="hr-HR" altLang="en-US"/>
              <a:t> </a:t>
            </a:r>
            <a:endParaRPr lang="en-GB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>
            <a:extLst>
              <a:ext uri="{FF2B5EF4-FFF2-40B4-BE49-F238E27FC236}">
                <a16:creationId xmlns:a16="http://schemas.microsoft.com/office/drawing/2014/main" id="{F3497A5D-44EE-15F2-CAF6-BEECEA200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039813"/>
            <a:ext cx="877252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0">
            <a:extLst>
              <a:ext uri="{FF2B5EF4-FFF2-40B4-BE49-F238E27FC236}">
                <a16:creationId xmlns:a16="http://schemas.microsoft.com/office/drawing/2014/main" id="{5E477361-8FD2-118F-2598-DC4B59CAB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49275"/>
            <a:ext cx="573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en-US"/>
              <a:t>Brojevima pridruži države i glavne gradove tih država. </a:t>
            </a:r>
            <a:endParaRPr lang="en-GB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>
            <a:extLst>
              <a:ext uri="{FF2B5EF4-FFF2-40B4-BE49-F238E27FC236}">
                <a16:creationId xmlns:a16="http://schemas.microsoft.com/office/drawing/2014/main" id="{4797D41E-290E-2BAF-ADDA-EA7A5681A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4391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9">
            <a:extLst>
              <a:ext uri="{FF2B5EF4-FFF2-40B4-BE49-F238E27FC236}">
                <a16:creationId xmlns:a16="http://schemas.microsoft.com/office/drawing/2014/main" id="{2875AC17-937B-DF47-D0DD-BBBB94043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65175"/>
            <a:ext cx="3082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en-US"/>
              <a:t>Imenuj mora Južne Europe! </a:t>
            </a:r>
            <a:endParaRPr lang="en-GB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DF4B0909-49FC-0FF4-1B8E-CDDBEA647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2647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en-US"/>
              <a:t>Imenuj morske prolaze. </a:t>
            </a:r>
            <a:endParaRPr lang="en-GB" altLang="en-US"/>
          </a:p>
        </p:txBody>
      </p:sp>
      <p:pic>
        <p:nvPicPr>
          <p:cNvPr id="5123" name="Picture 10">
            <a:extLst>
              <a:ext uri="{FF2B5EF4-FFF2-40B4-BE49-F238E27FC236}">
                <a16:creationId xmlns:a16="http://schemas.microsoft.com/office/drawing/2014/main" id="{A3748146-D101-2827-8341-387E3992C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341438"/>
            <a:ext cx="82581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283E2C-0FAC-02C1-32E7-3D5FA41AB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5145088"/>
            <a:ext cx="445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en-US"/>
              <a:t>Koji umjetni kanal je označen znakom X? </a:t>
            </a:r>
            <a:endParaRPr lang="en-GB" alt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9FB6C385-100B-0A56-81EA-24875EE7F509}"/>
              </a:ext>
            </a:extLst>
          </p:cNvPr>
          <p:cNvSpPr/>
          <p:nvPr/>
        </p:nvSpPr>
        <p:spPr>
          <a:xfrm>
            <a:off x="6588125" y="3068638"/>
            <a:ext cx="504825" cy="720725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>
            <a:extLst>
              <a:ext uri="{FF2B5EF4-FFF2-40B4-BE49-F238E27FC236}">
                <a16:creationId xmlns:a16="http://schemas.microsoft.com/office/drawing/2014/main" id="{7FB0B007-6246-AFB9-33CF-3300924D7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268413"/>
            <a:ext cx="89662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9">
            <a:extLst>
              <a:ext uri="{FF2B5EF4-FFF2-40B4-BE49-F238E27FC236}">
                <a16:creationId xmlns:a16="http://schemas.microsoft.com/office/drawing/2014/main" id="{B91539B6-61D2-7523-4C08-F0A194E83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0713"/>
            <a:ext cx="331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en-US"/>
              <a:t>Imenuj otoke/otočne skupine.  </a:t>
            </a:r>
            <a:endParaRPr lang="en-GB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>
            <a:extLst>
              <a:ext uri="{FF2B5EF4-FFF2-40B4-BE49-F238E27FC236}">
                <a16:creationId xmlns:a16="http://schemas.microsoft.com/office/drawing/2014/main" id="{C1C1C330-3910-8613-7402-A48DB2C2B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77975"/>
            <a:ext cx="8643938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9">
            <a:extLst>
              <a:ext uri="{FF2B5EF4-FFF2-40B4-BE49-F238E27FC236}">
                <a16:creationId xmlns:a16="http://schemas.microsoft.com/office/drawing/2014/main" id="{9ED5AFC2-A39B-1420-41D1-AA89048E7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4171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en-US"/>
              <a:t>Prema brojevima ispiši nazive planina. </a:t>
            </a:r>
            <a:endParaRPr lang="en-GB" altLang="en-US"/>
          </a:p>
        </p:txBody>
      </p:sp>
      <p:sp>
        <p:nvSpPr>
          <p:cNvPr id="7172" name="TextBox 11">
            <a:extLst>
              <a:ext uri="{FF2B5EF4-FFF2-40B4-BE49-F238E27FC236}">
                <a16:creationId xmlns:a16="http://schemas.microsoft.com/office/drawing/2014/main" id="{F66D30EB-60D4-DE4C-C39D-7368E436F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20967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en-US"/>
              <a:t>Prema slovima  ispiši nazive nizina. </a:t>
            </a:r>
            <a:endParaRPr lang="en-GB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EFC4851D-F38B-CB5D-ED89-A0F2BF9B9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12775" y="106363"/>
            <a:ext cx="7499350" cy="576262"/>
          </a:xfrm>
        </p:spPr>
        <p:txBody>
          <a:bodyPr/>
          <a:lstStyle/>
          <a:p>
            <a:r>
              <a:rPr lang="hr-HR" altLang="sr-Latn-RS" sz="2000"/>
              <a:t>U slijedećem zadatku  zaokruži točan odgovor. </a:t>
            </a:r>
          </a:p>
        </p:txBody>
      </p:sp>
      <p:sp>
        <p:nvSpPr>
          <p:cNvPr id="8195" name="Rezervirano mjesto sadržaja 2">
            <a:extLst>
              <a:ext uri="{FF2B5EF4-FFF2-40B4-BE49-F238E27FC236}">
                <a16:creationId xmlns:a16="http://schemas.microsoft.com/office/drawing/2014/main" id="{7065CFB3-95F3-9174-E51C-122F77075C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549275"/>
            <a:ext cx="8208963" cy="6202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altLang="sr-Latn-RS" sz="2000"/>
              <a:t>Tlo rasprostranjeno u krškim krajevima naziva se </a:t>
            </a:r>
            <a:r>
              <a:rPr lang="hr-HR" altLang="sr-Latn-RS" sz="2000" b="1" i="1"/>
              <a:t>crnica – crvenica</a:t>
            </a:r>
            <a:r>
              <a:rPr lang="hr-HR" altLang="sr-Latn-RS" sz="2000"/>
              <a:t>.</a:t>
            </a:r>
          </a:p>
          <a:p>
            <a:pPr>
              <a:lnSpc>
                <a:spcPct val="150000"/>
              </a:lnSpc>
            </a:pPr>
            <a:r>
              <a:rPr lang="hr-HR" altLang="sr-Latn-RS" sz="2000" b="1" i="1"/>
              <a:t>Makija – sredozemna šuma </a:t>
            </a:r>
            <a:r>
              <a:rPr lang="hr-HR" altLang="sr-Latn-RS" sz="2000"/>
              <a:t>je najraširenija biljna zajednica u europskom Sredozemlju.</a:t>
            </a:r>
          </a:p>
          <a:p>
            <a:pPr>
              <a:lnSpc>
                <a:spcPct val="150000"/>
              </a:lnSpc>
            </a:pPr>
            <a:r>
              <a:rPr lang="hr-HR" altLang="sr-Latn-RS" sz="2000"/>
              <a:t>Salinitet Sredozemnog mora u odnosu na Atlantski ocean je </a:t>
            </a:r>
            <a:r>
              <a:rPr lang="hr-HR" altLang="sr-Latn-RS" sz="2000" b="1" i="1"/>
              <a:t>manji – veći. </a:t>
            </a:r>
            <a:endParaRPr lang="hr-HR" altLang="sr-Latn-RS" sz="2000"/>
          </a:p>
          <a:p>
            <a:pPr>
              <a:lnSpc>
                <a:spcPct val="150000"/>
              </a:lnSpc>
            </a:pPr>
            <a:r>
              <a:rPr lang="hr-HR" altLang="sr-Latn-RS" sz="2000"/>
              <a:t>Na Sredozemnom moru obalu nema </a:t>
            </a:r>
            <a:r>
              <a:rPr lang="hr-HR" altLang="sr-Latn-RS" sz="2000" b="1" i="1"/>
              <a:t>Portugal – Španjolska.</a:t>
            </a:r>
            <a:endParaRPr lang="hr-HR" altLang="sr-Latn-RS" sz="2000"/>
          </a:p>
          <a:p>
            <a:pPr>
              <a:lnSpc>
                <a:spcPct val="150000"/>
              </a:lnSpc>
            </a:pPr>
            <a:r>
              <a:rPr lang="hr-HR" altLang="sr-Latn-RS" sz="2000"/>
              <a:t>Najmanja država je </a:t>
            </a:r>
            <a:r>
              <a:rPr lang="hr-HR" altLang="sr-Latn-RS" sz="2000" b="1" i="1"/>
              <a:t>Andora – Vatikan. </a:t>
            </a:r>
          </a:p>
          <a:p>
            <a:pPr>
              <a:lnSpc>
                <a:spcPct val="150000"/>
              </a:lnSpc>
            </a:pPr>
            <a:r>
              <a:rPr lang="hr-HR" altLang="sr-Latn-RS" sz="2000"/>
              <a:t>Po ulovu ribe prednjači </a:t>
            </a:r>
            <a:r>
              <a:rPr lang="hr-HR" altLang="sr-Latn-RS" sz="2000" b="1" i="1"/>
              <a:t>Portugal- Albanija.  </a:t>
            </a:r>
          </a:p>
          <a:p>
            <a:pPr>
              <a:lnSpc>
                <a:spcPct val="150000"/>
              </a:lnSpc>
            </a:pPr>
            <a:r>
              <a:rPr lang="hr-HR" altLang="sr-Latn-RS" sz="2000"/>
              <a:t>Među zemljama južne Europe gospodarski najnerazvijenija je </a:t>
            </a:r>
          </a:p>
          <a:p>
            <a:pPr>
              <a:lnSpc>
                <a:spcPct val="150000"/>
              </a:lnSpc>
            </a:pPr>
            <a:r>
              <a:rPr lang="hr-HR" altLang="sr-Latn-RS" sz="2000" b="1" i="1"/>
              <a:t>Grčka-Albanija. </a:t>
            </a:r>
          </a:p>
          <a:p>
            <a:pPr>
              <a:lnSpc>
                <a:spcPct val="150000"/>
              </a:lnSpc>
            </a:pPr>
            <a:r>
              <a:rPr lang="hr-HR" altLang="sr-Latn-RS" sz="2000"/>
              <a:t>S brojem turista u Južnoj Europi prednjači </a:t>
            </a:r>
            <a:r>
              <a:rPr lang="hr-HR" altLang="sr-Latn-RS" sz="2000" b="1" i="1"/>
              <a:t>Italija- Španjolska. </a:t>
            </a:r>
          </a:p>
          <a:p>
            <a:endParaRPr lang="hr-HR" altLang="sr-Latn-RS" sz="2000" b="1" i="1"/>
          </a:p>
          <a:p>
            <a:endParaRPr lang="hr-HR" altLang="sr-Latn-RS" sz="2000" b="1"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1F070445-ACF5-EE3F-D34C-F9B6FD76E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6563" y="304800"/>
            <a:ext cx="7880350" cy="1395413"/>
          </a:xfrm>
        </p:spPr>
        <p:txBody>
          <a:bodyPr/>
          <a:lstStyle/>
          <a:p>
            <a:br>
              <a:rPr lang="hr-HR" altLang="sr-Latn-RS" sz="2400"/>
            </a:br>
            <a:r>
              <a:rPr lang="hr-HR" altLang="sr-Latn-RS" sz="2400"/>
              <a:t>U slijedećem zadatku državama dopiši do tri pojma</a:t>
            </a:r>
            <a:br>
              <a:rPr lang="hr-HR" altLang="sr-Latn-RS" sz="2400"/>
            </a:br>
            <a:r>
              <a:rPr lang="hr-HR" altLang="sr-Latn-RS" sz="2400"/>
              <a:t> od ponuđenih: </a:t>
            </a:r>
            <a:br>
              <a:rPr lang="hr-HR" altLang="sr-Latn-RS" sz="2400"/>
            </a:br>
            <a:br>
              <a:rPr lang="hr-HR" altLang="sr-Latn-RS" sz="2400"/>
            </a:br>
            <a:r>
              <a:rPr lang="hr-HR" altLang="sr-Latn-RS" sz="2400"/>
              <a:t>Fatima, Gardsko jezero, korida , Aragonija, Algarve,  desalinizacija, Meseta, Molise, Apenini, Azori, nautički turizam, Valletta, Bilbao, laguna </a:t>
            </a:r>
            <a:endParaRPr lang="hr-HR" altLang="sr-Latn-RS" sz="2400" b="1"/>
          </a:p>
        </p:txBody>
      </p:sp>
      <p:sp>
        <p:nvSpPr>
          <p:cNvPr id="9219" name="Rezervirano mjesto sadržaja 2">
            <a:extLst>
              <a:ext uri="{FF2B5EF4-FFF2-40B4-BE49-F238E27FC236}">
                <a16:creationId xmlns:a16="http://schemas.microsoft.com/office/drawing/2014/main" id="{C871B6F4-E5B3-D8A9-6C81-939043313A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6563" y="2536825"/>
            <a:ext cx="2601912" cy="3849688"/>
          </a:xfrm>
        </p:spPr>
        <p:txBody>
          <a:bodyPr/>
          <a:lstStyle/>
          <a:p>
            <a:r>
              <a:rPr lang="hr-HR" altLang="sr-Latn-RS" sz="2800"/>
              <a:t>Portugal</a:t>
            </a:r>
          </a:p>
          <a:p>
            <a:pPr>
              <a:buFontTx/>
              <a:buNone/>
            </a:pPr>
            <a:endParaRPr lang="hr-HR" altLang="sr-Latn-RS" sz="2800"/>
          </a:p>
          <a:p>
            <a:r>
              <a:rPr lang="hr-HR" altLang="sr-Latn-RS" sz="2800"/>
              <a:t>Španjolska</a:t>
            </a:r>
          </a:p>
          <a:p>
            <a:pPr>
              <a:buFontTx/>
              <a:buNone/>
            </a:pPr>
            <a:endParaRPr lang="hr-HR" altLang="sr-Latn-RS" sz="2800"/>
          </a:p>
          <a:p>
            <a:r>
              <a:rPr lang="hr-HR" altLang="sr-Latn-RS" sz="2800"/>
              <a:t>Italija</a:t>
            </a:r>
          </a:p>
          <a:p>
            <a:pPr>
              <a:buFontTx/>
              <a:buNone/>
            </a:pPr>
            <a:endParaRPr lang="hr-HR" altLang="sr-Latn-RS" sz="2800"/>
          </a:p>
          <a:p>
            <a:r>
              <a:rPr lang="hr-HR" altLang="sr-Latn-RS" sz="2800"/>
              <a:t>Malta 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06CF3052-9F66-5553-CC8F-D2CA0AE7EE81}"/>
              </a:ext>
            </a:extLst>
          </p:cNvPr>
          <p:cNvSpPr/>
          <p:nvPr/>
        </p:nvSpPr>
        <p:spPr>
          <a:xfrm>
            <a:off x="3111500" y="2598738"/>
            <a:ext cx="1655763" cy="35877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BC8C3BCF-E4B6-C117-A1B3-17275FFF4BED}"/>
              </a:ext>
            </a:extLst>
          </p:cNvPr>
          <p:cNvSpPr/>
          <p:nvPr/>
        </p:nvSpPr>
        <p:spPr>
          <a:xfrm>
            <a:off x="6950075" y="2614613"/>
            <a:ext cx="1657350" cy="35877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9E6E473D-FFF9-85AF-4392-50F12B7ACF56}"/>
              </a:ext>
            </a:extLst>
          </p:cNvPr>
          <p:cNvSpPr/>
          <p:nvPr/>
        </p:nvSpPr>
        <p:spPr>
          <a:xfrm>
            <a:off x="5024438" y="2651125"/>
            <a:ext cx="1655762" cy="35877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A38B4B23-C0CD-21B8-9B05-CDC388796359}"/>
              </a:ext>
            </a:extLst>
          </p:cNvPr>
          <p:cNvSpPr/>
          <p:nvPr/>
        </p:nvSpPr>
        <p:spPr>
          <a:xfrm>
            <a:off x="3038475" y="3586163"/>
            <a:ext cx="1655763" cy="35877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 sz="2000" b="1" dirty="0">
              <a:solidFill>
                <a:schemeClr val="tx1"/>
              </a:solidFill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DCDF48F2-F9BF-CEE2-56C0-F34E4CC44A9F}"/>
              </a:ext>
            </a:extLst>
          </p:cNvPr>
          <p:cNvSpPr/>
          <p:nvPr/>
        </p:nvSpPr>
        <p:spPr>
          <a:xfrm>
            <a:off x="7050088" y="3498850"/>
            <a:ext cx="1657350" cy="35877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BB6ABA51-84EB-AE5C-9447-3DFA032F93B0}"/>
              </a:ext>
            </a:extLst>
          </p:cNvPr>
          <p:cNvSpPr/>
          <p:nvPr/>
        </p:nvSpPr>
        <p:spPr>
          <a:xfrm>
            <a:off x="5003800" y="3535363"/>
            <a:ext cx="1655763" cy="35877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 sz="2000" b="1" dirty="0">
              <a:solidFill>
                <a:schemeClr val="tx1"/>
              </a:solidFill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77340DEE-9158-5FAA-4594-D48580C4EA7B}"/>
              </a:ext>
            </a:extLst>
          </p:cNvPr>
          <p:cNvSpPr/>
          <p:nvPr/>
        </p:nvSpPr>
        <p:spPr>
          <a:xfrm>
            <a:off x="7089775" y="4646613"/>
            <a:ext cx="1657350" cy="35877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D0BE2E06-2A37-C6A6-7735-21199B224584}"/>
              </a:ext>
            </a:extLst>
          </p:cNvPr>
          <p:cNvSpPr/>
          <p:nvPr/>
        </p:nvSpPr>
        <p:spPr>
          <a:xfrm>
            <a:off x="5038725" y="4678363"/>
            <a:ext cx="1655763" cy="35877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 sz="2000" b="1" dirty="0">
              <a:solidFill>
                <a:schemeClr val="tx1"/>
              </a:solidFill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B90E156B-8025-7FD4-616D-BD25ED786B50}"/>
              </a:ext>
            </a:extLst>
          </p:cNvPr>
          <p:cNvSpPr/>
          <p:nvPr/>
        </p:nvSpPr>
        <p:spPr>
          <a:xfrm>
            <a:off x="3038475" y="4635500"/>
            <a:ext cx="1655763" cy="35877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8140BA55-C85D-025B-A427-D4EE5E9F509D}"/>
              </a:ext>
            </a:extLst>
          </p:cNvPr>
          <p:cNvSpPr/>
          <p:nvPr/>
        </p:nvSpPr>
        <p:spPr>
          <a:xfrm>
            <a:off x="7097713" y="5689600"/>
            <a:ext cx="1657350" cy="35877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1005779D-A5A8-8C26-80E2-C6B1E3242287}"/>
              </a:ext>
            </a:extLst>
          </p:cNvPr>
          <p:cNvSpPr/>
          <p:nvPr/>
        </p:nvSpPr>
        <p:spPr>
          <a:xfrm>
            <a:off x="5076825" y="5727700"/>
            <a:ext cx="1655763" cy="35877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 sz="2000" b="1" dirty="0">
              <a:solidFill>
                <a:schemeClr val="tx1"/>
              </a:solidFill>
            </a:endParaRP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EAB2F1BD-C410-4AD4-5F5F-560EF51CDFAE}"/>
              </a:ext>
            </a:extLst>
          </p:cNvPr>
          <p:cNvSpPr/>
          <p:nvPr/>
        </p:nvSpPr>
        <p:spPr>
          <a:xfrm>
            <a:off x="3021013" y="5732463"/>
            <a:ext cx="1655762" cy="35877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F2827A-9190-1854-A059-C4E12CCEC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727075"/>
            <a:ext cx="6624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en-US" sz="2400"/>
              <a:t>ponikva, kamenica, jama, polje u kršu </a:t>
            </a:r>
            <a:endParaRPr lang="en-GB" alt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84ADE-F0BA-F7E4-A046-2C94D5762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458913"/>
            <a:ext cx="4562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en-US" sz="2400"/>
              <a:t>Malaga, Pirej, Valencia, Sevilla  </a:t>
            </a:r>
            <a:endParaRPr lang="en-GB" alt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862BE0-585A-0893-20FF-AADF55310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2206625"/>
            <a:ext cx="7631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en-US" sz="2400"/>
              <a:t>toplo, slano, prozirno,  razvedene obale, bogato ribom </a:t>
            </a:r>
            <a:endParaRPr lang="en-GB" alt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F134AA-2A81-EC69-83D4-1B7564B61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2943225"/>
            <a:ext cx="8801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en-US" sz="2400"/>
              <a:t>desalinizacija, gospodarska tranzicija, litoralizacija, marikultura </a:t>
            </a:r>
            <a:endParaRPr lang="en-GB" alt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FAEEF8-4029-2956-5808-5667E0D7E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3621088"/>
            <a:ext cx="3978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en-US"/>
              <a:t> </a:t>
            </a:r>
            <a:r>
              <a:rPr lang="hr-HR" altLang="en-US" sz="2400"/>
              <a:t>Kreta, Krf, Madeira, Rodos </a:t>
            </a:r>
            <a:endParaRPr lang="en-GB" alt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E7D228-8A03-B783-4DB6-7226063A9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62450"/>
            <a:ext cx="421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en-US" sz="2400"/>
              <a:t>Bologna, Trst, Torino , Napulj </a:t>
            </a:r>
            <a:endParaRPr lang="en-GB" altLang="en-US" sz="2400"/>
          </a:p>
        </p:txBody>
      </p:sp>
      <p:sp>
        <p:nvSpPr>
          <p:cNvPr id="10248" name="TextBox 11">
            <a:extLst>
              <a:ext uri="{FF2B5EF4-FFF2-40B4-BE49-F238E27FC236}">
                <a16:creationId xmlns:a16="http://schemas.microsoft.com/office/drawing/2014/main" id="{29917445-6DD4-4D06-CB4E-F4F42CCE9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84138"/>
            <a:ext cx="2381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en-US" sz="2800" b="1"/>
              <a:t>Izbaci uljeza </a:t>
            </a:r>
            <a:endParaRPr lang="en-GB" altLang="en-US" sz="28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4842D0-C3B6-EBCB-64BA-7DDE9FE5E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5167313"/>
            <a:ext cx="5335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en-US" sz="2400"/>
              <a:t>Španjolci, Portugalci, Talijani, Albanci </a:t>
            </a:r>
            <a:endParaRPr lang="en-GB" alt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278FB2-FDF7-3485-2FCF-D318C9685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5945188"/>
            <a:ext cx="325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en-US" sz="2400"/>
              <a:t>Ebro, Po, Vardar, Tejo </a:t>
            </a:r>
            <a:endParaRPr lang="en-GB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311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Zadani dizajn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 slijedećem zadatku  zaokruži točan odgovor. </vt:lpstr>
      <vt:lpstr> U slijedećem zadatku državama dopiši do tri pojma  od ponuđenih:   Fatima, Gardsko jezero, korida , Aragonija, Algarve,  desalinizacija, Meseta, Molise, Apenini, Azori, nautički turizam, Valletta, Bilbao, laguna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Sredozemlje</dc:title>
  <dc:creator>mikić</dc:creator>
  <cp:lastModifiedBy>Ružica Ivanković Ciotti</cp:lastModifiedBy>
  <cp:revision>75</cp:revision>
  <dcterms:created xsi:type="dcterms:W3CDTF">2010-04-17T12:30:28Z</dcterms:created>
  <dcterms:modified xsi:type="dcterms:W3CDTF">2025-03-05T09:20:58Z</dcterms:modified>
</cp:coreProperties>
</file>