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4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215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846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34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533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653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33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92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410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325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17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994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09662-8EA5-4BAE-80F5-9EB600E018D1}" type="datetimeFigureOut">
              <a:rPr lang="hr-HR" smtClean="0"/>
              <a:t>19.5.2025.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8D433-A847-461A-B83F-8D6B8045478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639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81FE16-D96D-4E25-AD19-D77BDB410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33388"/>
            <a:ext cx="8280920" cy="6447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298" y="2109311"/>
            <a:ext cx="7772400" cy="1470025"/>
          </a:xfrm>
        </p:spPr>
        <p:txBody>
          <a:bodyPr/>
          <a:lstStyle/>
          <a:p>
            <a:r>
              <a:rPr lang="hr-HR" dirty="0"/>
              <a:t>Zapadna i Sjeverna Europa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482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7117" y="359487"/>
            <a:ext cx="280831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/>
              <a:t>Vannern</a:t>
            </a:r>
            <a:r>
              <a:rPr lang="hr-HR" dirty="0"/>
              <a:t> i </a:t>
            </a:r>
            <a:r>
              <a:rPr lang="hr-HR" dirty="0" err="1"/>
              <a:t>Vattern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059" y="199033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192170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45" y="3431381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340" y="34789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44" y="184482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328731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7" y="338008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343138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501317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7" y="501317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059" y="501317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95936" y="714881"/>
            <a:ext cx="846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Bergen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3036" y="695721"/>
            <a:ext cx="1194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Ore(</a:t>
            </a:r>
            <a:r>
              <a:rPr lang="hr-HR" dirty="0" err="1">
                <a:solidFill>
                  <a:schemeClr val="bg1"/>
                </a:solidFill>
              </a:rPr>
              <a:t>Sund</a:t>
            </a:r>
            <a:r>
              <a:rPr lang="hr-HR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95936" y="3700903"/>
            <a:ext cx="1107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Stavanger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05662" y="3562403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najdulja i najrazvedenija europska obala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46763" y="5380166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Malmo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2D4838-FF96-F882-0FAB-B9A47FF75132}"/>
              </a:ext>
            </a:extLst>
          </p:cNvPr>
          <p:cNvSpPr txBox="1"/>
          <p:nvPr/>
        </p:nvSpPr>
        <p:spPr>
          <a:xfrm>
            <a:off x="1077610" y="2177612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fjeld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0103AC-D4B8-EE18-152A-93AC46FD2931}"/>
              </a:ext>
            </a:extLst>
          </p:cNvPr>
          <p:cNvSpPr txBox="1"/>
          <p:nvPr/>
        </p:nvSpPr>
        <p:spPr>
          <a:xfrm>
            <a:off x="3751093" y="2214610"/>
            <a:ext cx="13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baltički tigar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1F0FE8-A0AC-C77E-B936-7D53EB33B291}"/>
              </a:ext>
            </a:extLst>
          </p:cNvPr>
          <p:cNvSpPr txBox="1"/>
          <p:nvPr/>
        </p:nvSpPr>
        <p:spPr>
          <a:xfrm>
            <a:off x="7145753" y="2362278"/>
            <a:ext cx="920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morene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CA8D2B-3EA7-7455-6E67-E7D669B11A84}"/>
              </a:ext>
            </a:extLst>
          </p:cNvPr>
          <p:cNvSpPr txBox="1"/>
          <p:nvPr/>
        </p:nvSpPr>
        <p:spPr>
          <a:xfrm>
            <a:off x="3974266" y="5445224"/>
            <a:ext cx="105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Grenland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94A18A-5B59-3F1C-2C03-61C4BCE23606}"/>
              </a:ext>
            </a:extLst>
          </p:cNvPr>
          <p:cNvSpPr txBox="1"/>
          <p:nvPr/>
        </p:nvSpPr>
        <p:spPr>
          <a:xfrm>
            <a:off x="377186" y="544117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bogatstvo željezne rude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E6B8D-5BB6-FE29-0461-5A4D158ABABD}"/>
              </a:ext>
            </a:extLst>
          </p:cNvPr>
          <p:cNvSpPr txBox="1"/>
          <p:nvPr/>
        </p:nvSpPr>
        <p:spPr>
          <a:xfrm>
            <a:off x="677308" y="380164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Baltički štit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1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1" y="296652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0" y="1564379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064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26064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797" y="1476799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19" y="161920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610" y="293783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00" y="2817799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559" y="284067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22" y="408552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266" y="4199232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953" y="416866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442011" y="627637"/>
            <a:ext cx="2259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svjetska pomorska sila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94630" y="4397158"/>
            <a:ext cx="2711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najveći proizvođač električne energije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93667" y="3063690"/>
            <a:ext cx="2354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>
                <a:solidFill>
                  <a:schemeClr val="bg1"/>
                </a:solidFill>
              </a:rPr>
              <a:t>najveća i najmnogoljudnija sjevernoeuropska zemlja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6138" y="1986195"/>
            <a:ext cx="197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vjetrolektrane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0189" y="1763661"/>
            <a:ext cx="2354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najrazvijenija prehrambena  industrija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41498" y="293066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geotermalna energija, vulkani, gejziri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4754" y="3109857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veliki proizvođač nafte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BC2317-93A8-AFF3-7B74-FF58410ECF47}"/>
              </a:ext>
            </a:extLst>
          </p:cNvPr>
          <p:cNvSpPr txBox="1"/>
          <p:nvPr/>
        </p:nvSpPr>
        <p:spPr>
          <a:xfrm>
            <a:off x="7123786" y="627637"/>
            <a:ext cx="64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tajge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D5B563-D33C-ECA5-C436-DE84DA2F3A86}"/>
              </a:ext>
            </a:extLst>
          </p:cNvPr>
          <p:cNvSpPr txBox="1"/>
          <p:nvPr/>
        </p:nvSpPr>
        <p:spPr>
          <a:xfrm>
            <a:off x="1151381" y="4535659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Jylland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F2983EA-5D48-DF6A-C3C5-74F992E99A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95" y="5509861"/>
            <a:ext cx="2828789" cy="110347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7F67E86-511E-D7DB-94FE-1E9120D86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6266" y="5460634"/>
            <a:ext cx="2828789" cy="1103472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5895089B-9891-03E9-444D-12B8766F3365}"/>
              </a:ext>
            </a:extLst>
          </p:cNvPr>
          <p:cNvSpPr txBox="1"/>
          <p:nvPr/>
        </p:nvSpPr>
        <p:spPr>
          <a:xfrm>
            <a:off x="1007793" y="5789022"/>
            <a:ext cx="107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Goteborg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8B355E4-2C1F-0299-243B-FFB02EEAB1AA}"/>
              </a:ext>
            </a:extLst>
          </p:cNvPr>
          <p:cNvSpPr txBox="1"/>
          <p:nvPr/>
        </p:nvSpPr>
        <p:spPr>
          <a:xfrm>
            <a:off x="3876715" y="5735117"/>
            <a:ext cx="203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rijas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400A1AA-E2CD-4C3A-DA7A-07F096EDB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5228" y="5425206"/>
            <a:ext cx="2828789" cy="110347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F2326D5-1F17-E084-2246-24DF98A3317C}"/>
              </a:ext>
            </a:extLst>
          </p:cNvPr>
          <p:cNvSpPr txBox="1"/>
          <p:nvPr/>
        </p:nvSpPr>
        <p:spPr>
          <a:xfrm>
            <a:off x="7020272" y="1827006"/>
            <a:ext cx="46052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Sogne fjord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80DE3D-3799-13DF-A787-723166901B0A}"/>
              </a:ext>
            </a:extLst>
          </p:cNvPr>
          <p:cNvSpPr txBox="1"/>
          <p:nvPr/>
        </p:nvSpPr>
        <p:spPr>
          <a:xfrm>
            <a:off x="586291" y="607395"/>
            <a:ext cx="5814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najveći ulov ribe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79AFF9-CF05-AAB6-9415-C44C3642EF86}"/>
              </a:ext>
            </a:extLst>
          </p:cNvPr>
          <p:cNvSpPr txBox="1"/>
          <p:nvPr/>
        </p:nvSpPr>
        <p:spPr>
          <a:xfrm>
            <a:off x="4112896" y="4591714"/>
            <a:ext cx="5814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Održivi razvoj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76EF846-4AA7-6CDD-8E7D-B982C22843B8}"/>
              </a:ext>
            </a:extLst>
          </p:cNvPr>
          <p:cNvSpPr txBox="1"/>
          <p:nvPr/>
        </p:nvSpPr>
        <p:spPr>
          <a:xfrm>
            <a:off x="6570607" y="5689124"/>
            <a:ext cx="58147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najgušće naseljena </a:t>
            </a:r>
          </a:p>
        </p:txBody>
      </p:sp>
    </p:spTree>
    <p:extLst>
      <p:ext uri="{BB962C8B-B14F-4D97-AF65-F5344CB8AC3E}">
        <p14:creationId xmlns:p14="http://schemas.microsoft.com/office/powerpoint/2010/main" val="198651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7" y="33265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6" y="177281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064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26064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623" y="177235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177281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314096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1" y="314096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554" y="314096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7" y="472514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4725143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623" y="472514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69936" y="699646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Hebridi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72508" y="5092134"/>
            <a:ext cx="1380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aglomeracija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91778" y="2139341"/>
            <a:ext cx="738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klifovi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91778" y="3462048"/>
            <a:ext cx="1676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kneževina u Z.E.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97386" y="627638"/>
            <a:ext cx="1292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litoralizacija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6210" y="3369456"/>
            <a:ext cx="1609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najgušće naseljene u ZE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63888" y="48913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Ben Nevis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00058" y="2139806"/>
            <a:ext cx="21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 vojvodstvo u Z.E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8224" y="3462307"/>
            <a:ext cx="2196300" cy="3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Doverska vrata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7995" y="2139340"/>
            <a:ext cx="1789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Najviši stupanj urbanizacije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7995" y="5078476"/>
            <a:ext cx="1627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Oxford</a:t>
            </a:r>
            <a:r>
              <a:rPr lang="hr-HR" dirty="0">
                <a:solidFill>
                  <a:schemeClr val="bg1"/>
                </a:solidFill>
              </a:rPr>
              <a:t> i </a:t>
            </a:r>
            <a:r>
              <a:rPr lang="hr-HR" dirty="0" err="1">
                <a:solidFill>
                  <a:schemeClr val="bg1"/>
                </a:solidFill>
              </a:rPr>
              <a:t>Cambridge</a:t>
            </a:r>
            <a:r>
              <a:rPr lang="hr-H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60233" y="5078476"/>
            <a:ext cx="1525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satelitski grad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42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4" y="78893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2" y="1212731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234" y="28953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492" y="46982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303" y="1160519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535" y="1160761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81" y="227454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4" y="232568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285" y="2283091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0" y="345675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181" y="3397732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268" y="341372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926826" y="3790076"/>
            <a:ext cx="1187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Europort</a:t>
            </a:r>
            <a:r>
              <a:rPr lang="hr-HR" dirty="0">
                <a:solidFill>
                  <a:schemeClr val="bg1"/>
                </a:solidFill>
              </a:rPr>
              <a:t>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61492" y="1657659"/>
            <a:ext cx="1437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jezici u Belgiji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88720" y="2804757"/>
            <a:ext cx="859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Ardeni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86204" y="348291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nuklearne  elektrane u ZE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192477" y="1544453"/>
            <a:ext cx="21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polderi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7700" y="2719833"/>
            <a:ext cx="2196300" cy="3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Zlatni trokut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1414" y="1613983"/>
            <a:ext cx="178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Dolina </a:t>
            </a:r>
            <a:r>
              <a:rPr lang="hr-HR" dirty="0" err="1">
                <a:solidFill>
                  <a:schemeClr val="bg1"/>
                </a:solidFill>
              </a:rPr>
              <a:t>Loire</a:t>
            </a:r>
            <a:r>
              <a:rPr lang="hr-H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75866" y="2763131"/>
            <a:ext cx="103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Bruxelles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8826E5-7827-D12F-02BF-B1F6F15DF6C5}"/>
              </a:ext>
            </a:extLst>
          </p:cNvPr>
          <p:cNvSpPr txBox="1"/>
          <p:nvPr/>
        </p:nvSpPr>
        <p:spPr>
          <a:xfrm>
            <a:off x="883694" y="48679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čelik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9F028D-CC90-B48C-7F96-21B2670A6C34}"/>
              </a:ext>
            </a:extLst>
          </p:cNvPr>
          <p:cNvSpPr txBox="1"/>
          <p:nvPr/>
        </p:nvSpPr>
        <p:spPr>
          <a:xfrm>
            <a:off x="6490569" y="34829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višenacionalne države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1A6C86-3265-D353-95DE-DF1F25EF35AC}"/>
              </a:ext>
            </a:extLst>
          </p:cNvPr>
          <p:cNvSpPr txBox="1"/>
          <p:nvPr/>
        </p:nvSpPr>
        <p:spPr>
          <a:xfrm>
            <a:off x="751414" y="3790506"/>
            <a:ext cx="5532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Aberdeen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5F042B-3A8A-A92C-29F7-57DB158E5C7B}"/>
              </a:ext>
            </a:extLst>
          </p:cNvPr>
          <p:cNvSpPr txBox="1"/>
          <p:nvPr/>
        </p:nvSpPr>
        <p:spPr>
          <a:xfrm>
            <a:off x="6681033" y="3626224"/>
            <a:ext cx="1789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Azurna obala – Nica, Monako…</a:t>
            </a:r>
          </a:p>
        </p:txBody>
      </p:sp>
      <p:pic>
        <p:nvPicPr>
          <p:cNvPr id="31" name="Picture 11">
            <a:extLst>
              <a:ext uri="{FF2B5EF4-FFF2-40B4-BE49-F238E27FC236}">
                <a16:creationId xmlns:a16="http://schemas.microsoft.com/office/drawing/2014/main" id="{AE72AE3D-578F-0822-43F0-A406EA3AC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7" y="4612649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1">
            <a:extLst>
              <a:ext uri="{FF2B5EF4-FFF2-40B4-BE49-F238E27FC236}">
                <a16:creationId xmlns:a16="http://schemas.microsoft.com/office/drawing/2014/main" id="{9EE3CDBF-A9DF-2943-3068-C0B1172FD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34" y="575468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11">
            <a:extLst>
              <a:ext uri="{FF2B5EF4-FFF2-40B4-BE49-F238E27FC236}">
                <a16:creationId xmlns:a16="http://schemas.microsoft.com/office/drawing/2014/main" id="{40E67CE7-5523-BE02-D6FE-9EE4E1F7D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969" y="457687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50F04765-C2F7-8668-8B43-80FBDBD437D0}"/>
              </a:ext>
            </a:extLst>
          </p:cNvPr>
          <p:cNvSpPr txBox="1"/>
          <p:nvPr/>
        </p:nvSpPr>
        <p:spPr>
          <a:xfrm>
            <a:off x="636794" y="4901697"/>
            <a:ext cx="5532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decentralizacija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15484D3-01AE-2A51-E483-A34B295A88D1}"/>
              </a:ext>
            </a:extLst>
          </p:cNvPr>
          <p:cNvSpPr txBox="1"/>
          <p:nvPr/>
        </p:nvSpPr>
        <p:spPr>
          <a:xfrm>
            <a:off x="3908597" y="4913355"/>
            <a:ext cx="5532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Dogger </a:t>
            </a:r>
            <a:r>
              <a:rPr lang="hr-HR" dirty="0" err="1">
                <a:solidFill>
                  <a:schemeClr val="bg1"/>
                </a:solidFill>
              </a:rPr>
              <a:t>bank</a:t>
            </a:r>
            <a:endParaRPr lang="hr-HR" dirty="0"/>
          </a:p>
        </p:txBody>
      </p:sp>
      <p:pic>
        <p:nvPicPr>
          <p:cNvPr id="38" name="Picture 11">
            <a:extLst>
              <a:ext uri="{FF2B5EF4-FFF2-40B4-BE49-F238E27FC236}">
                <a16:creationId xmlns:a16="http://schemas.microsoft.com/office/drawing/2014/main" id="{FEC089F4-CB19-248B-B0B8-1399EB8F8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331" y="453315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1">
            <a:extLst>
              <a:ext uri="{FF2B5EF4-FFF2-40B4-BE49-F238E27FC236}">
                <a16:creationId xmlns:a16="http://schemas.microsoft.com/office/drawing/2014/main" id="{2470DDF7-899D-0498-0A8E-DCB5F70AC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33" y="574603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1">
            <a:extLst>
              <a:ext uri="{FF2B5EF4-FFF2-40B4-BE49-F238E27FC236}">
                <a16:creationId xmlns:a16="http://schemas.microsoft.com/office/drawing/2014/main" id="{256C8E5B-963E-260D-8441-7E3EBFF66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914" y="571587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B7E9D297-6F42-0138-1437-D6398C9FF55C}"/>
              </a:ext>
            </a:extLst>
          </p:cNvPr>
          <p:cNvSpPr txBox="1"/>
          <p:nvPr/>
        </p:nvSpPr>
        <p:spPr>
          <a:xfrm>
            <a:off x="6756954" y="4892195"/>
            <a:ext cx="5532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Lourdes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0D4DB2C-8488-9340-CB5B-F42D0C31EAE6}"/>
              </a:ext>
            </a:extLst>
          </p:cNvPr>
          <p:cNvSpPr txBox="1"/>
          <p:nvPr/>
        </p:nvSpPr>
        <p:spPr>
          <a:xfrm>
            <a:off x="886928" y="6088626"/>
            <a:ext cx="61431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Korzika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62A305-426F-74EC-1AE3-5013FF26BE2E}"/>
              </a:ext>
            </a:extLst>
          </p:cNvPr>
          <p:cNvSpPr txBox="1"/>
          <p:nvPr/>
        </p:nvSpPr>
        <p:spPr>
          <a:xfrm>
            <a:off x="4181940" y="6059598"/>
            <a:ext cx="56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TGV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2D2E9BE-D2A4-20EC-68C2-7CF57A3B2D53}"/>
              </a:ext>
            </a:extLst>
          </p:cNvPr>
          <p:cNvSpPr txBox="1"/>
          <p:nvPr/>
        </p:nvSpPr>
        <p:spPr>
          <a:xfrm>
            <a:off x="7023294" y="6088357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vino i sir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37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7" y="33265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6" y="177281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6064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26064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623" y="1772350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177281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62" y="314096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1" y="3140968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554" y="3140966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1" y="437008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558" y="437008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5113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69936" y="699646"/>
            <a:ext cx="1194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Strasbourg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34584" y="4778503"/>
            <a:ext cx="2153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brusionice dijamanta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91778" y="2139341"/>
            <a:ext cx="936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Benelux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27950" y="3175341"/>
            <a:ext cx="19681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najveći izvoznik poljoprivrednih proizvoda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97386" y="627638"/>
            <a:ext cx="1222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Zeleni otok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6210" y="3369456"/>
            <a:ext cx="1609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vjetrolektrane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3888" y="48913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Keltski tigar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44208" y="2139340"/>
            <a:ext cx="219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Penini</a:t>
            </a:r>
            <a:r>
              <a:rPr lang="hr-H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8224" y="3462307"/>
            <a:ext cx="2196300" cy="369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vojvodstvo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7995" y="2139340"/>
            <a:ext cx="178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Cork</a:t>
            </a:r>
            <a:r>
              <a:rPr lang="hr-HR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0232" y="4778503"/>
            <a:ext cx="1626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pivo i čokolada</a:t>
            </a:r>
            <a:r>
              <a:rPr lang="hr-HR" dirty="0"/>
              <a:t> </a:t>
            </a:r>
          </a:p>
        </p:txBody>
      </p:sp>
      <p:pic>
        <p:nvPicPr>
          <p:cNvPr id="26" name="Picture 11">
            <a:extLst>
              <a:ext uri="{FF2B5EF4-FFF2-40B4-BE49-F238E27FC236}">
                <a16:creationId xmlns:a16="http://schemas.microsoft.com/office/drawing/2014/main" id="{9BEDC8E9-161F-E54E-8E9D-757BDAA66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6" y="5606697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11">
            <a:extLst>
              <a:ext uri="{FF2B5EF4-FFF2-40B4-BE49-F238E27FC236}">
                <a16:creationId xmlns:a16="http://schemas.microsoft.com/office/drawing/2014/main" id="{7B9CF526-564E-42E3-8BF9-40E74CF86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545" y="5634054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11">
            <a:extLst>
              <a:ext uri="{FF2B5EF4-FFF2-40B4-BE49-F238E27FC236}">
                <a16:creationId xmlns:a16="http://schemas.microsoft.com/office/drawing/2014/main" id="{BA4CB6DF-9742-6524-A8B3-0A3E4C712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5571315"/>
            <a:ext cx="28289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A3155B3-BA8C-25C3-B98D-26FEDAD09921}"/>
              </a:ext>
            </a:extLst>
          </p:cNvPr>
          <p:cNvSpPr txBox="1"/>
          <p:nvPr/>
        </p:nvSpPr>
        <p:spPr>
          <a:xfrm>
            <a:off x="899592" y="5949280"/>
            <a:ext cx="1021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>
                <a:solidFill>
                  <a:schemeClr val="bg1"/>
                </a:solidFill>
              </a:rPr>
              <a:t>Toulouse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FB2F674-9D13-A309-D429-57C30543F5FB}"/>
              </a:ext>
            </a:extLst>
          </p:cNvPr>
          <p:cNvSpPr txBox="1"/>
          <p:nvPr/>
        </p:nvSpPr>
        <p:spPr>
          <a:xfrm>
            <a:off x="3538157" y="5877928"/>
            <a:ext cx="195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najslabije razvijena</a:t>
            </a:r>
          </a:p>
          <a:p>
            <a:r>
              <a:rPr lang="hr-HR" dirty="0">
                <a:solidFill>
                  <a:schemeClr val="bg1"/>
                </a:solidFill>
              </a:rPr>
              <a:t> zemlja UK-a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5C5939-1FC5-C7F2-F4E5-EFF7A35DC0DE}"/>
              </a:ext>
            </a:extLst>
          </p:cNvPr>
          <p:cNvSpPr txBox="1"/>
          <p:nvPr/>
        </p:nvSpPr>
        <p:spPr>
          <a:xfrm>
            <a:off x="6360480" y="5862544"/>
            <a:ext cx="2566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najrjeđe naseljena zemlja</a:t>
            </a:r>
          </a:p>
          <a:p>
            <a:r>
              <a:rPr lang="hr-HR" dirty="0">
                <a:solidFill>
                  <a:schemeClr val="bg1"/>
                </a:solidFill>
              </a:rPr>
              <a:t> UK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D84768-9A45-C01A-8531-BA286B2B5BEB}"/>
              </a:ext>
            </a:extLst>
          </p:cNvPr>
          <p:cNvSpPr txBox="1"/>
          <p:nvPr/>
        </p:nvSpPr>
        <p:spPr>
          <a:xfrm>
            <a:off x="944092" y="4762484"/>
            <a:ext cx="977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Glasgow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3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166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Zapadna i Sjeverna Europa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Ružica</dc:creator>
  <cp:lastModifiedBy>Ružica Ivanković Ciotti</cp:lastModifiedBy>
  <cp:revision>16</cp:revision>
  <dcterms:created xsi:type="dcterms:W3CDTF">2018-01-13T16:46:25Z</dcterms:created>
  <dcterms:modified xsi:type="dcterms:W3CDTF">2025-05-19T20:25:29Z</dcterms:modified>
</cp:coreProperties>
</file>